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353" r:id="rId2"/>
    <p:sldId id="1306" r:id="rId3"/>
    <p:sldId id="1307" r:id="rId4"/>
    <p:sldId id="1354" r:id="rId5"/>
    <p:sldId id="1308" r:id="rId6"/>
    <p:sldId id="1301" r:id="rId7"/>
    <p:sldId id="1331" r:id="rId8"/>
    <p:sldId id="1210" r:id="rId9"/>
    <p:sldId id="1321" r:id="rId10"/>
    <p:sldId id="1258" r:id="rId11"/>
    <p:sldId id="1338" r:id="rId12"/>
    <p:sldId id="1339" r:id="rId13"/>
    <p:sldId id="1341" r:id="rId14"/>
    <p:sldId id="1342" r:id="rId15"/>
    <p:sldId id="1349" r:id="rId16"/>
    <p:sldId id="1345" r:id="rId17"/>
    <p:sldId id="1346" r:id="rId18"/>
    <p:sldId id="1261" r:id="rId19"/>
    <p:sldId id="1267" r:id="rId20"/>
    <p:sldId id="1355" r:id="rId21"/>
    <p:sldId id="702" r:id="rId22"/>
    <p:sldId id="1176" r:id="rId23"/>
    <p:sldId id="1181" r:id="rId24"/>
    <p:sldId id="1323" r:id="rId25"/>
    <p:sldId id="1324" r:id="rId26"/>
    <p:sldId id="1222" r:id="rId27"/>
    <p:sldId id="1216" r:id="rId28"/>
    <p:sldId id="1217" r:id="rId29"/>
    <p:sldId id="910" r:id="rId30"/>
    <p:sldId id="1351" r:id="rId31"/>
    <p:sldId id="1102" r:id="rId32"/>
    <p:sldId id="1326" r:id="rId33"/>
    <p:sldId id="1327" r:id="rId34"/>
    <p:sldId id="1328" r:id="rId35"/>
    <p:sldId id="1356" r:id="rId36"/>
  </p:sldIdLst>
  <p:sldSz cx="9144000" cy="6858000" type="screen4x3"/>
  <p:notesSz cx="7077075" cy="90043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jtexas" initials="djr" lastIdx="0" clrIdx="0"/>
  <p:cmAuthor id="1" name="Lisa Rapp" initials="LR" lastIdx="27" clrIdx="1"/>
  <p:cmAuthor id="2" name="Nancy Beaulieu" initials="NB"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7933C"/>
    <a:srgbClr val="FF6600"/>
    <a:srgbClr val="FF0000"/>
    <a:srgbClr val="DDDDDD"/>
    <a:srgbClr val="A6A6A6"/>
    <a:srgbClr val="FFFFFF"/>
    <a:srgbClr val="99CCFF"/>
    <a:srgbClr val="33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480" autoAdjust="0"/>
    <p:restoredTop sz="85050" autoAdjust="0"/>
  </p:normalViewPr>
  <p:slideViewPr>
    <p:cSldViewPr>
      <p:cViewPr>
        <p:scale>
          <a:sx n="60" d="100"/>
          <a:sy n="60" d="100"/>
        </p:scale>
        <p:origin x="-632" y="-1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67" d="100"/>
          <a:sy n="67" d="100"/>
        </p:scale>
        <p:origin x="-2358" y="-96"/>
      </p:cViewPr>
      <p:guideLst>
        <p:guide orient="horz" pos="2836"/>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50215"/>
          </a:xfrm>
          <a:prstGeom prst="rect">
            <a:avLst/>
          </a:prstGeom>
        </p:spPr>
        <p:txBody>
          <a:bodyPr vert="horz" lIns="91440" tIns="45720" rIns="91440" bIns="45720" rtlCol="0"/>
          <a:lstStyle>
            <a:lvl1pPr algn="r">
              <a:defRPr sz="1200"/>
            </a:lvl1pPr>
          </a:lstStyle>
          <a:p>
            <a:fld id="{23938E47-0EBF-4F39-A47A-1C0094CCD1FE}" type="datetimeFigureOut">
              <a:rPr lang="en-US" smtClean="0"/>
              <a:pPr/>
              <a:t>7/10/15</a:t>
            </a:fld>
            <a:endParaRPr lang="en-US" dirty="0"/>
          </a:p>
        </p:txBody>
      </p:sp>
      <p:sp>
        <p:nvSpPr>
          <p:cNvPr id="4" name="Footer Placeholder 3"/>
          <p:cNvSpPr>
            <a:spLocks noGrp="1"/>
          </p:cNvSpPr>
          <p:nvPr>
            <p:ph type="ftr" sz="quarter" idx="2"/>
          </p:nvPr>
        </p:nvSpPr>
        <p:spPr>
          <a:xfrm>
            <a:off x="0" y="8552523"/>
            <a:ext cx="3066733" cy="45021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552523"/>
            <a:ext cx="3066733" cy="450215"/>
          </a:xfrm>
          <a:prstGeom prst="rect">
            <a:avLst/>
          </a:prstGeom>
        </p:spPr>
        <p:txBody>
          <a:bodyPr vert="horz" lIns="91440" tIns="45720" rIns="91440" bIns="45720" rtlCol="0" anchor="b"/>
          <a:lstStyle>
            <a:lvl1pPr algn="r">
              <a:defRPr sz="1200"/>
            </a:lvl1pPr>
          </a:lstStyle>
          <a:p>
            <a:fld id="{5F87271C-E95B-4833-8550-C314DFB5A34C}" type="slidenum">
              <a:rPr lang="en-US" smtClean="0"/>
              <a:pPr/>
              <a:t>‹#›</a:t>
            </a:fld>
            <a:endParaRPr lang="en-US" dirty="0"/>
          </a:p>
        </p:txBody>
      </p:sp>
    </p:spTree>
    <p:extLst>
      <p:ext uri="{BB962C8B-B14F-4D97-AF65-F5344CB8AC3E}">
        <p14:creationId xmlns:p14="http://schemas.microsoft.com/office/powerpoint/2010/main" val="2155028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0D991709-BBDE-4261-B1DC-16BC72DE2965}" type="datetimeFigureOut">
              <a:rPr lang="en-US" smtClean="0"/>
              <a:pPr/>
              <a:t>7/10/15</a:t>
            </a:fld>
            <a:endParaRPr lang="en-US" dirty="0"/>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3"/>
            <a:ext cx="3066733" cy="45021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52523"/>
            <a:ext cx="3066733" cy="450215"/>
          </a:xfrm>
          <a:prstGeom prst="rect">
            <a:avLst/>
          </a:prstGeom>
        </p:spPr>
        <p:txBody>
          <a:bodyPr vert="horz" lIns="91440" tIns="45720" rIns="91440" bIns="45720" rtlCol="0" anchor="b"/>
          <a:lstStyle>
            <a:lvl1pPr algn="r">
              <a:defRPr sz="1200"/>
            </a:lvl1pPr>
          </a:lstStyle>
          <a:p>
            <a:fld id="{B9572DA9-8DC3-4561-887E-45C785B6256D}" type="slidenum">
              <a:rPr lang="en-US" smtClean="0"/>
              <a:pPr/>
              <a:t>‹#›</a:t>
            </a:fld>
            <a:endParaRPr lang="en-US" dirty="0"/>
          </a:p>
        </p:txBody>
      </p:sp>
    </p:spTree>
    <p:extLst>
      <p:ext uri="{BB962C8B-B14F-4D97-AF65-F5344CB8AC3E}">
        <p14:creationId xmlns:p14="http://schemas.microsoft.com/office/powerpoint/2010/main" val="193603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FB503-6E70-3248-A30E-9D5528FD66A9}" type="slidenum">
              <a:rPr lang="en-US" smtClean="0"/>
              <a:t>1</a:t>
            </a:fld>
            <a:endParaRPr lang="en-US"/>
          </a:p>
        </p:txBody>
      </p:sp>
    </p:spTree>
    <p:extLst>
      <p:ext uri="{BB962C8B-B14F-4D97-AF65-F5344CB8AC3E}">
        <p14:creationId xmlns:p14="http://schemas.microsoft.com/office/powerpoint/2010/main" val="55002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11</a:t>
            </a:fld>
            <a:endParaRPr lang="en-US" dirty="0"/>
          </a:p>
        </p:txBody>
      </p:sp>
    </p:spTree>
    <p:extLst>
      <p:ext uri="{BB962C8B-B14F-4D97-AF65-F5344CB8AC3E}">
        <p14:creationId xmlns:p14="http://schemas.microsoft.com/office/powerpoint/2010/main" val="415371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12</a:t>
            </a:fld>
            <a:endParaRPr lang="en-US" dirty="0"/>
          </a:p>
        </p:txBody>
      </p:sp>
    </p:spTree>
    <p:extLst>
      <p:ext uri="{BB962C8B-B14F-4D97-AF65-F5344CB8AC3E}">
        <p14:creationId xmlns:p14="http://schemas.microsoft.com/office/powerpoint/2010/main" val="415371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9572DA9-8DC3-4561-887E-45C785B6256D}" type="slidenum">
              <a:rPr lang="en-US" smtClean="0"/>
              <a:pPr/>
              <a:t>13</a:t>
            </a:fld>
            <a:endParaRPr lang="en-US" dirty="0"/>
          </a:p>
        </p:txBody>
      </p:sp>
    </p:spTree>
    <p:extLst>
      <p:ext uri="{BB962C8B-B14F-4D97-AF65-F5344CB8AC3E}">
        <p14:creationId xmlns:p14="http://schemas.microsoft.com/office/powerpoint/2010/main" val="319246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a:t>
            </a:r>
            <a:r>
              <a:rPr lang="en-US" baseline="0" dirty="0" smtClean="0"/>
              <a:t> </a:t>
            </a:r>
            <a:r>
              <a:rPr lang="en-US" dirty="0" smtClean="0"/>
              <a:t>from previous AAI presentations</a:t>
            </a:r>
          </a:p>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14</a:t>
            </a:fld>
            <a:endParaRPr lang="en-US" dirty="0"/>
          </a:p>
        </p:txBody>
      </p:sp>
    </p:spTree>
    <p:extLst>
      <p:ext uri="{BB962C8B-B14F-4D97-AF65-F5344CB8AC3E}">
        <p14:creationId xmlns:p14="http://schemas.microsoft.com/office/powerpoint/2010/main" val="962972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15</a:t>
            </a:fld>
            <a:endParaRPr lang="en-US" dirty="0"/>
          </a:p>
        </p:txBody>
      </p:sp>
    </p:spTree>
    <p:extLst>
      <p:ext uri="{BB962C8B-B14F-4D97-AF65-F5344CB8AC3E}">
        <p14:creationId xmlns:p14="http://schemas.microsoft.com/office/powerpoint/2010/main" val="3203185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FB503-6E70-3248-A30E-9D5528FD66A9}" type="slidenum">
              <a:rPr lang="en-US" smtClean="0"/>
              <a:t>16</a:t>
            </a:fld>
            <a:endParaRPr lang="en-US"/>
          </a:p>
        </p:txBody>
      </p:sp>
    </p:spTree>
    <p:extLst>
      <p:ext uri="{BB962C8B-B14F-4D97-AF65-F5344CB8AC3E}">
        <p14:creationId xmlns:p14="http://schemas.microsoft.com/office/powerpoint/2010/main" val="55002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2B634C49-6F0F-544A-99AB-74359E0B4D30}" type="slidenum">
              <a:rPr lang="en-US" sz="1200"/>
              <a:pPr eaLnBrk="1" hangingPunct="1"/>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18</a:t>
            </a:fld>
            <a:endParaRPr lang="en-US" dirty="0"/>
          </a:p>
        </p:txBody>
      </p:sp>
    </p:spTree>
    <p:extLst>
      <p:ext uri="{BB962C8B-B14F-4D97-AF65-F5344CB8AC3E}">
        <p14:creationId xmlns:p14="http://schemas.microsoft.com/office/powerpoint/2010/main" val="415371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19</a:t>
            </a:fld>
            <a:endParaRPr lang="en-US" dirty="0"/>
          </a:p>
        </p:txBody>
      </p:sp>
    </p:spTree>
    <p:extLst>
      <p:ext uri="{BB962C8B-B14F-4D97-AF65-F5344CB8AC3E}">
        <p14:creationId xmlns:p14="http://schemas.microsoft.com/office/powerpoint/2010/main" val="415371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Figures</a:t>
            </a:r>
            <a:r>
              <a:rPr lang="en-US" baseline="0" dirty="0" smtClean="0"/>
              <a:t> from UNICEF</a:t>
            </a:r>
          </a:p>
        </p:txBody>
      </p:sp>
      <p:sp>
        <p:nvSpPr>
          <p:cNvPr id="224260" name="Slide Number Placeholder 3"/>
          <p:cNvSpPr txBox="1">
            <a:spLocks noGrp="1"/>
          </p:cNvSpPr>
          <p:nvPr/>
        </p:nvSpPr>
        <p:spPr bwMode="auto">
          <a:xfrm>
            <a:off x="4007807" y="8552865"/>
            <a:ext cx="3067684" cy="449911"/>
          </a:xfrm>
          <a:prstGeom prst="rect">
            <a:avLst/>
          </a:prstGeom>
          <a:noFill/>
          <a:ln w="9525">
            <a:noFill/>
            <a:miter lim="800000"/>
            <a:headEnd/>
            <a:tailEnd/>
          </a:ln>
        </p:spPr>
        <p:txBody>
          <a:bodyPr lIns="91425" tIns="45712" rIns="91425" bIns="45712" anchor="b"/>
          <a:lstStyle/>
          <a:p>
            <a:pPr algn="r"/>
            <a:fld id="{8376A6BE-340B-4EB5-9B56-CCF76AAD0E41}" type="slidenum">
              <a:rPr lang="en-US" sz="1200">
                <a:latin typeface="Lucida Grande" charset="0"/>
              </a:rPr>
              <a:pPr algn="r"/>
              <a:t>20</a:t>
            </a:fld>
            <a:endParaRPr lang="en-US" sz="1200" dirty="0">
              <a:latin typeface="Lucida Grande" charset="0"/>
            </a:endParaRPr>
          </a:p>
        </p:txBody>
      </p:sp>
    </p:spTree>
    <p:extLst>
      <p:ext uri="{BB962C8B-B14F-4D97-AF65-F5344CB8AC3E}">
        <p14:creationId xmlns:p14="http://schemas.microsoft.com/office/powerpoint/2010/main" val="349404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txBox="1">
            <a:spLocks noGrp="1"/>
          </p:cNvSpPr>
          <p:nvPr/>
        </p:nvSpPr>
        <p:spPr bwMode="auto">
          <a:xfrm>
            <a:off x="4007066" y="8552522"/>
            <a:ext cx="3068371"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6" tIns="45938" rIns="91876" bIns="45938" anchor="b"/>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algn="r" eaLnBrk="1" hangingPunct="1"/>
            <a:fld id="{2F8EAEE7-E75B-40D7-BEAB-8BEA01B9E15C}" type="slidenum">
              <a:rPr lang="en-US" sz="1200"/>
              <a:pPr algn="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from previous AAI presentations</a:t>
            </a:r>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from previous AAI presentations</a:t>
            </a:r>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Petra… now</a:t>
            </a:r>
            <a:r>
              <a:rPr lang="en-US" baseline="0" dirty="0" smtClean="0"/>
              <a:t> your can introduce Debra and if you could talk a little about Deb finding and recued </a:t>
            </a:r>
            <a:r>
              <a:rPr lang="en-US" baseline="0" dirty="0" err="1" smtClean="0"/>
              <a:t>Somnang</a:t>
            </a:r>
            <a:r>
              <a:rPr lang="en-US" baseline="0" dirty="0" smtClean="0"/>
              <a:t> in Cambodia which started AAI involvement</a:t>
            </a:r>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24</a:t>
            </a:fld>
            <a:endParaRPr lang="en-US" dirty="0"/>
          </a:p>
        </p:txBody>
      </p:sp>
    </p:spTree>
    <p:extLst>
      <p:ext uri="{BB962C8B-B14F-4D97-AF65-F5344CB8AC3E}">
        <p14:creationId xmlns:p14="http://schemas.microsoft.com/office/powerpoint/2010/main" val="962972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 heard a quote</a:t>
            </a:r>
            <a:r>
              <a:rPr lang="en-US" baseline="0" dirty="0" smtClean="0"/>
              <a:t> this afternoon on NPR (so it must be true) that there are more “slaves” today than when William </a:t>
            </a:r>
            <a:r>
              <a:rPr lang="en-US" baseline="0" dirty="0" err="1" smtClean="0"/>
              <a:t>Willberforce</a:t>
            </a:r>
            <a:r>
              <a:rPr lang="en-US" baseline="0" dirty="0" smtClean="0"/>
              <a:t> was crusading almost 200 years ago.  Slavery isn’t gone, it’s only taken on a different form.  I’m sure you can verify that without much trouble.  A great footnote in the Handbook, to quote the source of the stats.</a:t>
            </a:r>
            <a:endParaRPr lang="en-US" dirty="0" smtClean="0"/>
          </a:p>
          <a:p>
            <a:endParaRPr lang="en-US" dirty="0" smtClean="0"/>
          </a:p>
          <a:p>
            <a:r>
              <a:rPr lang="en-US" dirty="0" smtClean="0"/>
              <a:t>We’re doing this so that…</a:t>
            </a:r>
          </a:p>
          <a:p>
            <a:r>
              <a:rPr lang="en-US" dirty="0" smtClean="0"/>
              <a:t>So that young</a:t>
            </a:r>
            <a:r>
              <a:rPr lang="en-US" baseline="0" dirty="0" smtClean="0"/>
              <a:t> lives are not stolen…</a:t>
            </a:r>
          </a:p>
          <a:p>
            <a:r>
              <a:rPr lang="en-US" baseline="0" dirty="0" smtClean="0"/>
              <a:t>So that…</a:t>
            </a:r>
          </a:p>
          <a:p>
            <a:endParaRPr lang="en-US" baseline="0" dirty="0" smtClean="0"/>
          </a:p>
          <a:p>
            <a:r>
              <a:rPr lang="en-US" baseline="0" dirty="0" smtClean="0"/>
              <a:t>You could finish this with something positive like a bunch of beautiful smiling kids, but I think something cold and dark like this will stick with people.  It’s a haunting image they will not forget.  Brings the whole thing into perspective.</a:t>
            </a:r>
          </a:p>
          <a:p>
            <a:endParaRPr lang="en-US" baseline="0" dirty="0" smtClean="0"/>
          </a:p>
          <a:p>
            <a:r>
              <a:rPr lang="en-US" baseline="0" dirty="0" smtClean="0"/>
              <a:t>And, Tony </a:t>
            </a:r>
            <a:r>
              <a:rPr lang="en-US" baseline="0" dirty="0" err="1" smtClean="0"/>
              <a:t>Campolo</a:t>
            </a:r>
            <a:r>
              <a:rPr lang="en-US" baseline="0" dirty="0" smtClean="0"/>
              <a:t> says guilt is a great motivator – just don’t pour it on too thick</a:t>
            </a:r>
          </a:p>
          <a:p>
            <a:r>
              <a:rPr lang="en-US" baseline="0" dirty="0" smtClean="0"/>
              <a:t>You have some good points about what impact trafficking and slavery have on lives.  You can probably save a lot of that for later.</a:t>
            </a:r>
          </a:p>
          <a:p>
            <a:endParaRPr lang="en-US" baseline="0" dirty="0" smtClean="0"/>
          </a:p>
          <a:p>
            <a:r>
              <a:rPr lang="en-US" baseline="0" dirty="0" smtClean="0"/>
              <a:t>This could be the place for your slide # 7- 8</a:t>
            </a:r>
          </a:p>
          <a:p>
            <a:endParaRPr lang="en-US" baseline="0" dirty="0" smtClean="0"/>
          </a:p>
          <a:p>
            <a:pPr defTabSz="459415">
              <a:defRPr/>
            </a:pPr>
            <a:r>
              <a:rPr lang="en-US" dirty="0">
                <a:ea typeface="+mn-ea"/>
                <a:cs typeface="+mn-cs"/>
              </a:rPr>
              <a:t>We as Airline and Airport personnel are in a unique position as a front line of defense, playing a critical role - to detect and discern, (as eyes and ears) identifying suspect trafficking situations in this global fight. </a:t>
            </a:r>
          </a:p>
          <a:p>
            <a:endParaRPr lang="en-US" baseline="0" dirty="0" smtClean="0"/>
          </a:p>
          <a:p>
            <a:r>
              <a:rPr lang="en-US" baseline="0" dirty="0" smtClean="0"/>
              <a:t>Some thoughts…</a:t>
            </a:r>
          </a:p>
          <a:p>
            <a:r>
              <a:rPr lang="en-US" baseline="0" dirty="0" smtClean="0"/>
              <a:t>Be a little careful with your transitions – it’s good to have variety but not too much otherwise people get distracted from your message, wondering which one you’re going to do next.  You don’t want to be totally boring, but you don’t want them doing the guessing game about the next transition instead of paying attention to you.  I’d just fade to your title slide.</a:t>
            </a:r>
          </a:p>
          <a:p>
            <a:endParaRPr lang="en-US" baseline="0" dirty="0" smtClean="0"/>
          </a:p>
          <a:p>
            <a:r>
              <a:rPr lang="en-US" baseline="0" dirty="0" smtClean="0"/>
              <a:t>Don’t know if your version of </a:t>
            </a:r>
            <a:r>
              <a:rPr lang="en-US" baseline="0" dirty="0" err="1" smtClean="0"/>
              <a:t>ppt</a:t>
            </a:r>
            <a:r>
              <a:rPr lang="en-US" baseline="0" dirty="0" smtClean="0"/>
              <a:t> can time transitions between slides and for images to appear  – I made some of these long to make them thought provoking.  You’ll have to time out your “speech” to see how comfortable you are with the transition time – for this, I like longer…I think more engaging.</a:t>
            </a:r>
            <a:endParaRPr lang="en-US" dirty="0"/>
          </a:p>
        </p:txBody>
      </p:sp>
      <p:sp>
        <p:nvSpPr>
          <p:cNvPr id="4" name="Slide Number Placeholder 3"/>
          <p:cNvSpPr>
            <a:spLocks noGrp="1"/>
          </p:cNvSpPr>
          <p:nvPr>
            <p:ph type="sldNum" sz="quarter" idx="10"/>
          </p:nvPr>
        </p:nvSpPr>
        <p:spPr/>
        <p:txBody>
          <a:bodyPr/>
          <a:lstStyle/>
          <a:p>
            <a:fld id="{1DAFB503-6E70-3248-A30E-9D5528FD66A9}" type="slidenum">
              <a:rPr lang="en-US" smtClean="0"/>
              <a:t>25</a:t>
            </a:fld>
            <a:endParaRPr lang="en-US"/>
          </a:p>
        </p:txBody>
      </p:sp>
    </p:spTree>
    <p:extLst>
      <p:ext uri="{BB962C8B-B14F-4D97-AF65-F5344CB8AC3E}">
        <p14:creationId xmlns:p14="http://schemas.microsoft.com/office/powerpoint/2010/main" val="2057780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Consolidated</a:t>
            </a:r>
            <a:r>
              <a:rPr lang="en-US" baseline="0" dirty="0" smtClean="0"/>
              <a:t> content </a:t>
            </a:r>
            <a:r>
              <a:rPr lang="en-US" dirty="0" smtClean="0"/>
              <a:t>from previous AAI presentations</a:t>
            </a:r>
          </a:p>
        </p:txBody>
      </p:sp>
      <p:sp>
        <p:nvSpPr>
          <p:cNvPr id="4" name="Slide Number Placeholder 3"/>
          <p:cNvSpPr>
            <a:spLocks noGrp="1"/>
          </p:cNvSpPr>
          <p:nvPr>
            <p:ph type="sldNum" sz="quarter" idx="10"/>
          </p:nvPr>
        </p:nvSpPr>
        <p:spPr/>
        <p:txBody>
          <a:bodyPr/>
          <a:lstStyle/>
          <a:p>
            <a:fld id="{B9572DA9-8DC3-4561-887E-45C785B6256D}" type="slidenum">
              <a:rPr lang="en-US" smtClean="0"/>
              <a:pPr/>
              <a:t>27</a:t>
            </a:fld>
            <a:endParaRPr lang="en-US" dirty="0"/>
          </a:p>
        </p:txBody>
      </p:sp>
    </p:spTree>
    <p:extLst>
      <p:ext uri="{BB962C8B-B14F-4D97-AF65-F5344CB8AC3E}">
        <p14:creationId xmlns:p14="http://schemas.microsoft.com/office/powerpoint/2010/main" val="2072623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Consolidated</a:t>
            </a:r>
            <a:r>
              <a:rPr lang="en-US" baseline="0" dirty="0" smtClean="0"/>
              <a:t> content </a:t>
            </a:r>
            <a:r>
              <a:rPr lang="en-US" dirty="0" smtClean="0"/>
              <a:t>from previous AAI presentations</a:t>
            </a:r>
          </a:p>
        </p:txBody>
      </p:sp>
      <p:sp>
        <p:nvSpPr>
          <p:cNvPr id="4" name="Slide Number Placeholder 3"/>
          <p:cNvSpPr>
            <a:spLocks noGrp="1"/>
          </p:cNvSpPr>
          <p:nvPr>
            <p:ph type="sldNum" sz="quarter" idx="10"/>
          </p:nvPr>
        </p:nvSpPr>
        <p:spPr/>
        <p:txBody>
          <a:bodyPr/>
          <a:lstStyle/>
          <a:p>
            <a:fld id="{B9572DA9-8DC3-4561-887E-45C785B6256D}" type="slidenum">
              <a:rPr lang="en-US" smtClean="0"/>
              <a:pPr/>
              <a:t>28</a:t>
            </a:fld>
            <a:endParaRPr lang="en-US" dirty="0"/>
          </a:p>
        </p:txBody>
      </p:sp>
    </p:spTree>
    <p:extLst>
      <p:ext uri="{BB962C8B-B14F-4D97-AF65-F5344CB8AC3E}">
        <p14:creationId xmlns:p14="http://schemas.microsoft.com/office/powerpoint/2010/main" val="2072623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txBox="1">
            <a:spLocks noGrp="1"/>
          </p:cNvSpPr>
          <p:nvPr/>
        </p:nvSpPr>
        <p:spPr bwMode="auto">
          <a:xfrm>
            <a:off x="4007066" y="8552522"/>
            <a:ext cx="3068371"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6" tIns="45938" rIns="91876" bIns="45938" anchor="b"/>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algn="r" eaLnBrk="1" hangingPunct="1"/>
            <a:fld id="{2F8EAEE7-E75B-40D7-BEAB-8BEA01B9E15C}" type="slidenum">
              <a:rPr lang="en-US" sz="1200"/>
              <a:pPr algn="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spcBef>
                <a:spcPts val="600"/>
              </a:spcBef>
              <a:spcAft>
                <a:spcPts val="600"/>
              </a:spcAft>
            </a:pPr>
            <a:endParaRPr lang="en-US" sz="1200" dirty="0" smtClean="0"/>
          </a:p>
          <a:p>
            <a:endParaRPr lang="en-US" dirty="0" smtClean="0"/>
          </a:p>
          <a:p>
            <a:endParaRPr lang="en-US" dirty="0" smtClean="0"/>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572DA9-8DC3-4561-887E-45C785B6256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65997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spcBef>
                <a:spcPts val="600"/>
              </a:spcBef>
              <a:spcAft>
                <a:spcPts val="600"/>
              </a:spcAft>
            </a:pPr>
            <a:endParaRPr lang="en-US" sz="1200" dirty="0" smtClean="0"/>
          </a:p>
          <a:p>
            <a:endParaRPr lang="en-US" dirty="0" smtClean="0"/>
          </a:p>
          <a:p>
            <a:endParaRPr lang="en-US" dirty="0" smtClean="0"/>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572DA9-8DC3-4561-887E-45C785B6256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665997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600"/>
              </a:spcBef>
              <a:spcAft>
                <a:spcPts val="600"/>
              </a:spcAft>
            </a:pPr>
            <a:r>
              <a:rPr lang="en-US" sz="1200" dirty="0" smtClean="0"/>
              <a:t>Story from AAI</a:t>
            </a:r>
            <a:r>
              <a:rPr lang="en-US" sz="1200" baseline="0" dirty="0" smtClean="0"/>
              <a:t> presentation – With proper training, this scenario could have had a different outcome.</a:t>
            </a:r>
          </a:p>
          <a:p>
            <a:pPr marL="457200">
              <a:spcBef>
                <a:spcPts val="600"/>
              </a:spcBef>
              <a:spcAft>
                <a:spcPts val="600"/>
              </a:spcAft>
            </a:pPr>
            <a:endParaRPr lang="en-US" sz="1200" dirty="0" smtClean="0"/>
          </a:p>
          <a:p>
            <a:endParaRPr lang="en-US" dirty="0" smtClean="0"/>
          </a:p>
          <a:p>
            <a:endParaRPr lang="en-US" dirty="0" smtClean="0"/>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572DA9-8DC3-4561-887E-45C785B6256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65997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This problem isn’t just going to go away… only get bigger. </a:t>
            </a:r>
          </a:p>
          <a:p>
            <a:endParaRPr lang="en-US" baseline="0" dirty="0" smtClean="0"/>
          </a:p>
          <a:p>
            <a:r>
              <a:rPr lang="en-US" baseline="0" dirty="0" smtClean="0"/>
              <a:t>With proper training, we can all play a critical role</a:t>
            </a:r>
            <a:r>
              <a:rPr lang="en-US" i="0" baseline="0" dirty="0" smtClean="0"/>
              <a:t>.</a:t>
            </a:r>
            <a:r>
              <a:rPr lang="en-US" baseline="0" dirty="0" smtClean="0"/>
              <a:t> </a:t>
            </a:r>
          </a:p>
          <a:p>
            <a:endParaRPr lang="en-US" baseline="0" dirty="0" smtClean="0"/>
          </a:p>
          <a:p>
            <a:r>
              <a:rPr lang="en-US" baseline="0" dirty="0" smtClean="0"/>
              <a:t>Real action means really reporting and enabling people in that effort.  </a:t>
            </a:r>
          </a:p>
          <a:p>
            <a:endParaRPr lang="en-US" baseline="0" dirty="0" smtClean="0"/>
          </a:p>
          <a:p>
            <a:r>
              <a:rPr lang="en-US" baseline="0" dirty="0" smtClean="0"/>
              <a:t>If we know this crime is happening and do nothing, we not only condone it, but we’re just as guilty as the people doing it to them.  </a:t>
            </a:r>
          </a:p>
          <a:p>
            <a:endParaRPr lang="en-US" baseline="0" dirty="0" smtClean="0"/>
          </a:p>
          <a:p>
            <a:r>
              <a:rPr lang="en-US" baseline="0" dirty="0" smtClean="0"/>
              <a:t>As safety professionals, it’s our JOB to keep our passengers safe.  As caring, concerned people, it’s a moral impulse.  And we can make a HUGE difference with JUST A LITTLE EFFORT</a:t>
            </a:r>
          </a:p>
          <a:p>
            <a:pPr>
              <a:spcBef>
                <a:spcPct val="0"/>
              </a:spcBef>
            </a:pPr>
            <a:endParaRPr lang="en-US" dirty="0" smtClean="0"/>
          </a:p>
        </p:txBody>
      </p:sp>
      <p:sp>
        <p:nvSpPr>
          <p:cNvPr id="66563" name="Slide Number Placeholder 3"/>
          <p:cNvSpPr txBox="1">
            <a:spLocks noGrp="1"/>
          </p:cNvSpPr>
          <p:nvPr/>
        </p:nvSpPr>
        <p:spPr bwMode="auto">
          <a:xfrm>
            <a:off x="4007066" y="8552522"/>
            <a:ext cx="3068371"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6" tIns="45938" rIns="91876" bIns="45938" anchor="b"/>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algn="r" eaLnBrk="1" hangingPunct="1"/>
            <a:fld id="{2F8EAEE7-E75B-40D7-BEAB-8BEA01B9E15C}" type="slidenum">
              <a:rPr lang="en-US" sz="1200"/>
              <a:pPr algn="r" eaLnBrk="1" hangingPunct="1"/>
              <a:t>35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a:noFill/>
        </p:spPr>
        <p:txBody>
          <a:bodyPr/>
          <a:lstStyle/>
          <a:p>
            <a:endParaRPr lang="en-US" smtClean="0"/>
          </a:p>
        </p:txBody>
      </p:sp>
      <p:sp>
        <p:nvSpPr>
          <p:cNvPr id="315396" name="Slide Number Placeholder 3"/>
          <p:cNvSpPr>
            <a:spLocks noGrp="1"/>
          </p:cNvSpPr>
          <p:nvPr>
            <p:ph type="sldNum" sz="quarter" idx="5"/>
          </p:nvPr>
        </p:nvSpPr>
        <p:spPr>
          <a:ln>
            <a:miter lim="800000"/>
            <a:headEnd/>
            <a:tailEnd/>
          </a:ln>
        </p:spPr>
        <p:txBody>
          <a:bodyPr/>
          <a:lstStyle/>
          <a:p>
            <a:pPr>
              <a:defRPr/>
            </a:pPr>
            <a:fld id="{7F6D457A-D34A-4449-894A-DF51CD262554}"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txBox="1">
            <a:spLocks noGrp="1"/>
          </p:cNvSpPr>
          <p:nvPr/>
        </p:nvSpPr>
        <p:spPr bwMode="auto">
          <a:xfrm>
            <a:off x="4007066" y="8552522"/>
            <a:ext cx="3068371"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6" tIns="45938" rIns="91876" bIns="45938" anchor="b"/>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algn="r" eaLnBrk="1" hangingPunct="1"/>
            <a:fld id="{2F8EAEE7-E75B-40D7-BEAB-8BEA01B9E15C}" type="slidenum">
              <a:rPr lang="en-US" sz="1200"/>
              <a:pPr algn="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UNODC</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Grande" charset="0"/>
                <a:ea typeface="ヒラギノ角ゴ Pro W3" charset="-128"/>
              </a:defRPr>
            </a:lvl1pPr>
            <a:lvl2pPr marL="742950" indent="-285750" eaLnBrk="0" hangingPunct="0">
              <a:defRPr>
                <a:solidFill>
                  <a:schemeClr val="tx1"/>
                </a:solidFill>
                <a:latin typeface="Lucida Grande" charset="0"/>
                <a:ea typeface="ヒラギノ角ゴ Pro W3" charset="-128"/>
              </a:defRPr>
            </a:lvl2pPr>
            <a:lvl3pPr marL="1143000" indent="-228600" eaLnBrk="0" hangingPunct="0">
              <a:defRPr>
                <a:solidFill>
                  <a:schemeClr val="tx1"/>
                </a:solidFill>
                <a:latin typeface="Lucida Grande" charset="0"/>
                <a:ea typeface="ヒラギノ角ゴ Pro W3" charset="-128"/>
              </a:defRPr>
            </a:lvl3pPr>
            <a:lvl4pPr marL="1600200" indent="-228600" eaLnBrk="0" hangingPunct="0">
              <a:defRPr>
                <a:solidFill>
                  <a:schemeClr val="tx1"/>
                </a:solidFill>
                <a:latin typeface="Lucida Grande" charset="0"/>
                <a:ea typeface="ヒラギノ角ゴ Pro W3" charset="-128"/>
              </a:defRPr>
            </a:lvl4pPr>
            <a:lvl5pPr marL="2057400" indent="-228600" eaLnBrk="0" hangingPunct="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pPr eaLnBrk="1" hangingPunct="1"/>
            <a:fld id="{F183F917-E3BF-4035-B689-551CBA5DDFC0}" type="slidenum">
              <a:rPr lang="en-US"/>
              <a:pPr eaLnBrk="1" hangingPunct="1"/>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Figures</a:t>
            </a:r>
            <a:r>
              <a:rPr lang="en-US" baseline="0" dirty="0" smtClean="0"/>
              <a:t> from UNICEF</a:t>
            </a:r>
          </a:p>
        </p:txBody>
      </p:sp>
      <p:sp>
        <p:nvSpPr>
          <p:cNvPr id="224260" name="Slide Number Placeholder 3"/>
          <p:cNvSpPr txBox="1">
            <a:spLocks noGrp="1"/>
          </p:cNvSpPr>
          <p:nvPr/>
        </p:nvSpPr>
        <p:spPr bwMode="auto">
          <a:xfrm>
            <a:off x="4007807" y="8552865"/>
            <a:ext cx="3067684" cy="449911"/>
          </a:xfrm>
          <a:prstGeom prst="rect">
            <a:avLst/>
          </a:prstGeom>
          <a:noFill/>
          <a:ln w="9525">
            <a:noFill/>
            <a:miter lim="800000"/>
            <a:headEnd/>
            <a:tailEnd/>
          </a:ln>
        </p:spPr>
        <p:txBody>
          <a:bodyPr lIns="91425" tIns="45712" rIns="91425" bIns="45712" anchor="b"/>
          <a:lstStyle/>
          <a:p>
            <a:pPr algn="r"/>
            <a:fld id="{8376A6BE-340B-4EB5-9B56-CCF76AAD0E41}" type="slidenum">
              <a:rPr lang="en-US" sz="1200">
                <a:latin typeface="Lucida Grande" charset="0"/>
              </a:rPr>
              <a:pPr algn="r"/>
              <a:t>8</a:t>
            </a:fld>
            <a:endParaRPr lang="en-US" sz="1200" dirty="0">
              <a:latin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Figures</a:t>
            </a:r>
            <a:r>
              <a:rPr lang="en-US" baseline="0" dirty="0" smtClean="0"/>
              <a:t> from UNICEF</a:t>
            </a:r>
          </a:p>
        </p:txBody>
      </p:sp>
      <p:sp>
        <p:nvSpPr>
          <p:cNvPr id="224260" name="Slide Number Placeholder 3"/>
          <p:cNvSpPr txBox="1">
            <a:spLocks noGrp="1"/>
          </p:cNvSpPr>
          <p:nvPr/>
        </p:nvSpPr>
        <p:spPr bwMode="auto">
          <a:xfrm>
            <a:off x="4007807" y="8552865"/>
            <a:ext cx="3067684" cy="449911"/>
          </a:xfrm>
          <a:prstGeom prst="rect">
            <a:avLst/>
          </a:prstGeom>
          <a:noFill/>
          <a:ln w="9525">
            <a:noFill/>
            <a:miter lim="800000"/>
            <a:headEnd/>
            <a:tailEnd/>
          </a:ln>
        </p:spPr>
        <p:txBody>
          <a:bodyPr lIns="91425" tIns="45712" rIns="91425" bIns="45712" anchor="b"/>
          <a:lstStyle/>
          <a:p>
            <a:pPr algn="r"/>
            <a:fld id="{8376A6BE-340B-4EB5-9B56-CCF76AAD0E41}" type="slidenum">
              <a:rPr lang="en-US" sz="1200">
                <a:latin typeface="Lucida Grande" charset="0"/>
              </a:rPr>
              <a:pPr algn="r"/>
              <a:t>9</a:t>
            </a:fld>
            <a:endParaRPr lang="en-US" sz="1200" dirty="0">
              <a:latin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2DA9-8DC3-4561-887E-45C785B6256D}" type="slidenum">
              <a:rPr lang="en-US" smtClean="0"/>
              <a:pPr/>
              <a:t>10</a:t>
            </a:fld>
            <a:endParaRPr lang="en-US" dirty="0"/>
          </a:p>
        </p:txBody>
      </p:sp>
    </p:spTree>
    <p:extLst>
      <p:ext uri="{BB962C8B-B14F-4D97-AF65-F5344CB8AC3E}">
        <p14:creationId xmlns:p14="http://schemas.microsoft.com/office/powerpoint/2010/main" val="415371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A39AB5-FFD6-4EC4-A9AC-FE60B46F1E4F}" type="datetime1">
              <a:rPr lang="en-US" smtClean="0"/>
              <a:pPr/>
              <a:t>7/10/15</a:t>
            </a:fld>
            <a:endParaRPr lang="en-US" dirty="0"/>
          </a:p>
        </p:txBody>
      </p:sp>
      <p:sp>
        <p:nvSpPr>
          <p:cNvPr id="6" name="Slide Number Placeholder 5"/>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66244931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7370A-DB64-4248-8642-B8418E7DE129}" type="datetime1">
              <a:rPr lang="en-US" smtClean="0"/>
              <a:pPr/>
              <a:t>7/10/15</a:t>
            </a:fld>
            <a:endParaRPr lang="en-US" dirty="0"/>
          </a:p>
        </p:txBody>
      </p:sp>
      <p:sp>
        <p:nvSpPr>
          <p:cNvPr id="6" name="Slide Number Placeholder 5"/>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252573927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83AE7-30D7-47AD-9445-76BEE2451E50}" type="datetime1">
              <a:rPr lang="en-US" smtClean="0"/>
              <a:pPr/>
              <a:t>7/10/15</a:t>
            </a:fld>
            <a:endParaRPr lang="en-US" dirty="0"/>
          </a:p>
        </p:txBody>
      </p:sp>
      <p:sp>
        <p:nvSpPr>
          <p:cNvPr id="6" name="Slide Number Placeholder 5"/>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39194063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D27CBD-7838-4B13-AA09-FCF9E860580C}" type="datetime1">
              <a:rPr lang="en-US" smtClean="0"/>
              <a:pPr/>
              <a:t>7/10/15</a:t>
            </a:fld>
            <a:endParaRPr lang="en-US" dirty="0"/>
          </a:p>
        </p:txBody>
      </p:sp>
      <p:sp>
        <p:nvSpPr>
          <p:cNvPr id="6" name="Slide Number Placeholder 5"/>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342309455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B2C77-EA20-43BD-852C-71B3B8CAA6FE}" type="datetime1">
              <a:rPr lang="en-US" smtClean="0"/>
              <a:pPr/>
              <a:t>7/10/15</a:t>
            </a:fld>
            <a:endParaRPr lang="en-US" dirty="0"/>
          </a:p>
        </p:txBody>
      </p:sp>
      <p:sp>
        <p:nvSpPr>
          <p:cNvPr id="6" name="Slide Number Placeholder 5"/>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33241307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87EBA5-601B-47DF-BC99-8CB750307F80}" type="datetime1">
              <a:rPr lang="en-US" smtClean="0"/>
              <a:pPr/>
              <a:t>7/10/15</a:t>
            </a:fld>
            <a:endParaRPr lang="en-US" dirty="0"/>
          </a:p>
        </p:txBody>
      </p:sp>
      <p:sp>
        <p:nvSpPr>
          <p:cNvPr id="7" name="Slide Number Placeholder 6"/>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96521751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CC3AD7-A692-48EA-A975-CB463C6B49FF}" type="datetime1">
              <a:rPr lang="en-US" smtClean="0"/>
              <a:pPr/>
              <a:t>7/10/15</a:t>
            </a:fld>
            <a:endParaRPr lang="en-US" dirty="0"/>
          </a:p>
        </p:txBody>
      </p:sp>
      <p:sp>
        <p:nvSpPr>
          <p:cNvPr id="9" name="Slide Number Placeholder 8"/>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152484376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E1681C-C46B-4450-9BDD-A3D5037216A6}" type="datetime1">
              <a:rPr lang="en-US" smtClean="0"/>
              <a:pPr/>
              <a:t>7/10/15</a:t>
            </a:fld>
            <a:endParaRPr lang="en-US" dirty="0"/>
          </a:p>
        </p:txBody>
      </p:sp>
      <p:sp>
        <p:nvSpPr>
          <p:cNvPr id="5" name="Slide Number Placeholder 4"/>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149120177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D2BE6-3620-4838-84E3-CA02F50E1CAB}" type="datetime1">
              <a:rPr lang="en-US" smtClean="0"/>
              <a:pPr/>
              <a:t>7/10/15</a:t>
            </a:fld>
            <a:endParaRPr lang="en-US" dirty="0"/>
          </a:p>
        </p:txBody>
      </p:sp>
      <p:sp>
        <p:nvSpPr>
          <p:cNvPr id="4" name="Slide Number Placeholder 3"/>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62443377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3219-62D6-4310-AF3C-AA90983E3721}" type="datetime1">
              <a:rPr lang="en-US" smtClean="0"/>
              <a:pPr/>
              <a:t>7/10/15</a:t>
            </a:fld>
            <a:endParaRPr lang="en-US" dirty="0"/>
          </a:p>
        </p:txBody>
      </p:sp>
      <p:sp>
        <p:nvSpPr>
          <p:cNvPr id="7" name="Slide Number Placeholder 6"/>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270797099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D38D3-4155-4951-BFC8-F95C23EA2A04}" type="datetime1">
              <a:rPr lang="en-US" smtClean="0"/>
              <a:pPr/>
              <a:t>7/10/15</a:t>
            </a:fld>
            <a:endParaRPr lang="en-US" dirty="0"/>
          </a:p>
        </p:txBody>
      </p:sp>
      <p:sp>
        <p:nvSpPr>
          <p:cNvPr id="7" name="Slide Number Placeholder 6"/>
          <p:cNvSpPr>
            <a:spLocks noGrp="1"/>
          </p:cNvSpPr>
          <p:nvPr>
            <p:ph type="sldNum" sz="quarter" idx="12"/>
          </p:nvPr>
        </p:nvSpPr>
        <p:spPr/>
        <p:txBody>
          <a:body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19435585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64D08-4CAC-4ECB-B882-59A9330FA4EC}" type="datetime1">
              <a:rPr lang="en-US" smtClean="0"/>
              <a:pPr/>
              <a:t>7/10/15</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36DD9FB1-8287-4759-AAB4-D55C1C8559A0}" type="slidenum">
              <a:rPr lang="en-US" smtClean="0"/>
              <a:pPr/>
              <a:t>‹#›</a:t>
            </a:fld>
            <a:endParaRPr lang="en-US" dirty="0"/>
          </a:p>
        </p:txBody>
      </p:sp>
    </p:spTree>
    <p:extLst>
      <p:ext uri="{BB962C8B-B14F-4D97-AF65-F5344CB8AC3E}">
        <p14:creationId xmlns:p14="http://schemas.microsoft.com/office/powerpoint/2010/main" val="47419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png"/><Relationship Id="rId7" Type="http://schemas.openxmlformats.org/officeDocument/2006/relationships/image" Target="../media/image28.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fficking woman in chain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9144001" cy="6960872"/>
          </a:xfrm>
          <a:prstGeom prst="rect">
            <a:avLst/>
          </a:prstGeom>
        </p:spPr>
      </p:pic>
      <p:sp>
        <p:nvSpPr>
          <p:cNvPr id="3" name="TextBox 2"/>
          <p:cNvSpPr txBox="1"/>
          <p:nvPr/>
        </p:nvSpPr>
        <p:spPr>
          <a:xfrm>
            <a:off x="508000" y="1498600"/>
            <a:ext cx="6832600" cy="2308324"/>
          </a:xfrm>
          <a:prstGeom prst="rect">
            <a:avLst/>
          </a:prstGeom>
          <a:noFill/>
        </p:spPr>
        <p:txBody>
          <a:bodyPr wrap="square" rtlCol="0">
            <a:spAutoFit/>
          </a:bodyPr>
          <a:lstStyle/>
          <a:p>
            <a:r>
              <a:rPr lang="en-US" sz="7200" dirty="0"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Courier"/>
                <a:cs typeface="Courier"/>
              </a:rPr>
              <a:t>human</a:t>
            </a:r>
          </a:p>
          <a:p>
            <a:r>
              <a:rPr lang="en-US" sz="7200" dirty="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Courier"/>
                <a:cs typeface="Courier"/>
              </a:rPr>
              <a:t>t</a:t>
            </a:r>
            <a:r>
              <a:rPr lang="en-US" sz="7200" dirty="0"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Courier"/>
                <a:cs typeface="Courier"/>
              </a:rPr>
              <a:t>rafficking</a:t>
            </a:r>
          </a:p>
        </p:txBody>
      </p:sp>
    </p:spTree>
    <p:extLst>
      <p:ext uri="{BB962C8B-B14F-4D97-AF65-F5344CB8AC3E}">
        <p14:creationId xmlns:p14="http://schemas.microsoft.com/office/powerpoint/2010/main" val="238744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P900442454.JPG"/>
          <p:cNvPicPr>
            <a:picLocks/>
          </p:cNvPicPr>
          <p:nvPr/>
        </p:nvPicPr>
        <p:blipFill>
          <a:blip r:embed="rId3" cstate="email"/>
          <a:srcRect/>
          <a:stretch>
            <a:fillRect/>
          </a:stretch>
        </p:blipFill>
        <p:spPr>
          <a:xfrm>
            <a:off x="-1" y="0"/>
            <a:ext cx="9144000" cy="6949440"/>
          </a:xfrm>
          <a:prstGeom prst="rect">
            <a:avLst/>
          </a:prstGeom>
        </p:spPr>
      </p:pic>
      <p:sp>
        <p:nvSpPr>
          <p:cNvPr id="6" name="Slide Number Placeholder 5"/>
          <p:cNvSpPr>
            <a:spLocks noGrp="1"/>
          </p:cNvSpPr>
          <p:nvPr>
            <p:ph type="sldNum" sz="quarter" idx="12"/>
          </p:nvPr>
        </p:nvSpPr>
        <p:spPr/>
        <p:txBody>
          <a:bodyPr/>
          <a:lstStyle/>
          <a:p>
            <a:fld id="{36DD9FB1-8287-4759-AAB4-D55C1C8559A0}" type="slidenum">
              <a:rPr lang="en-US" smtClean="0"/>
              <a:pPr/>
              <a:t>10</a:t>
            </a:fld>
            <a:endParaRPr lang="en-US" dirty="0"/>
          </a:p>
        </p:txBody>
      </p:sp>
      <p:sp>
        <p:nvSpPr>
          <p:cNvPr id="7" name="Text Box 6"/>
          <p:cNvSpPr txBox="1">
            <a:spLocks noChangeArrowheads="1"/>
          </p:cNvSpPr>
          <p:nvPr/>
        </p:nvSpPr>
        <p:spPr bwMode="auto">
          <a:xfrm rot="16200000">
            <a:off x="-129520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21" name="Rectangle 20"/>
          <p:cNvSpPr/>
          <p:nvPr/>
        </p:nvSpPr>
        <p:spPr>
          <a:xfrm>
            <a:off x="0" y="3429000"/>
            <a:ext cx="9144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a:spLocks noGrp="1"/>
          </p:cNvSpPr>
          <p:nvPr>
            <p:ph sz="half" idx="1"/>
          </p:nvPr>
        </p:nvSpPr>
        <p:spPr>
          <a:xfrm>
            <a:off x="-1" y="3581400"/>
            <a:ext cx="9143999" cy="1066800"/>
          </a:xfrm>
          <a:noFill/>
          <a:ln>
            <a:noFill/>
          </a:ln>
        </p:spPr>
        <p:txBody>
          <a:bodyPr>
            <a:noAutofit/>
          </a:bodyPr>
          <a:lstStyle/>
          <a:p>
            <a:pPr marL="0" indent="0">
              <a:buNone/>
              <a:defRPr/>
            </a:pPr>
            <a:r>
              <a:rPr kumimoji="1" lang="en-US" sz="3200" dirty="0" smtClean="0">
                <a:cs typeface="Arial" pitchFamily="34" charset="0"/>
              </a:rPr>
              <a:t>Thousands of victims are transported </a:t>
            </a:r>
          </a:p>
          <a:p>
            <a:pPr marL="0" indent="0">
              <a:buNone/>
              <a:defRPr/>
            </a:pPr>
            <a:r>
              <a:rPr kumimoji="1" lang="en-US" sz="3200" dirty="0">
                <a:cs typeface="Arial" pitchFamily="34" charset="0"/>
              </a:rPr>
              <a:t> </a:t>
            </a:r>
            <a:r>
              <a:rPr kumimoji="1" lang="en-US" sz="3200" dirty="0" smtClean="0">
                <a:cs typeface="Arial" pitchFamily="34" charset="0"/>
              </a:rPr>
              <a:t>                                 across global borders every year</a:t>
            </a:r>
            <a:r>
              <a:rPr kumimoji="1" lang="en-US" sz="3200" dirty="0">
                <a:cs typeface="Arial" pitchFamily="34" charset="0"/>
              </a:rPr>
              <a:t>. </a:t>
            </a:r>
            <a:r>
              <a:rPr kumimoji="1" lang="en-US" sz="3200" dirty="0" smtClean="0">
                <a:cs typeface="Arial" pitchFamily="34" charset="0"/>
              </a:rPr>
              <a:t> </a:t>
            </a:r>
            <a:endParaRPr kumimoji="1" lang="en-US" sz="1800" b="1" dirty="0" smtClean="0">
              <a:solidFill>
                <a:srgbClr val="002060"/>
              </a:solidFill>
              <a:latin typeface="Arial" pitchFamily="34" charset="0"/>
              <a:cs typeface="Arial" pitchFamily="34" charset="0"/>
            </a:endParaRPr>
          </a:p>
        </p:txBody>
      </p:sp>
      <p:sp>
        <p:nvSpPr>
          <p:cNvPr id="8" name="Title 11"/>
          <p:cNvSpPr txBox="1">
            <a:spLocks/>
          </p:cNvSpPr>
          <p:nvPr/>
        </p:nvSpPr>
        <p:spPr>
          <a:xfrm>
            <a:off x="381000" y="152400"/>
            <a:ext cx="8382000" cy="1401762"/>
          </a:xfrm>
          <a:prstGeom prst="rect">
            <a:avLst/>
          </a:prstGeom>
          <a:solidFill>
            <a:srgbClr val="FFFFFF">
              <a:alpha val="40000"/>
            </a:srgbClr>
          </a:solidFill>
        </p:spPr>
        <p:txBody>
          <a:bodyPr vert="horz" lIns="91440" tIns="45720" rIns="91440" bIns="45720" rtlCol="0" anchor="ctr">
            <a:normAutofit fontScale="97500" lnSpcReduction="10000"/>
          </a:bodyPr>
          <a:lstStyle/>
          <a:p>
            <a:pPr lvl="0" algn="r">
              <a:spcBef>
                <a:spcPct val="0"/>
              </a:spcBef>
              <a:defRPr/>
            </a:pPr>
            <a:r>
              <a:rPr lang="en-US" sz="4400" b="1" dirty="0">
                <a:solidFill>
                  <a:schemeClr val="tx2">
                    <a:lumMod val="75000"/>
                  </a:schemeClr>
                </a:solidFill>
                <a:latin typeface="Arial" pitchFamily="34" charset="0"/>
                <a:cs typeface="Arial" pitchFamily="34" charset="0"/>
              </a:rPr>
              <a:t>Traffickers Use </a:t>
            </a:r>
          </a:p>
          <a:p>
            <a:pPr lvl="0" algn="r">
              <a:spcBef>
                <a:spcPct val="0"/>
              </a:spcBef>
              <a:defRPr/>
            </a:pPr>
            <a:r>
              <a:rPr lang="en-US" sz="4400" b="1" dirty="0">
                <a:solidFill>
                  <a:schemeClr val="tx2">
                    <a:lumMod val="75000"/>
                  </a:schemeClr>
                </a:solidFill>
                <a:latin typeface="Arial" pitchFamily="34" charset="0"/>
                <a:cs typeface="Arial" pitchFamily="34" charset="0"/>
              </a:rPr>
              <a:t>Commercial Air Travel</a:t>
            </a:r>
          </a:p>
        </p:txBody>
      </p:sp>
    </p:spTree>
    <p:extLst>
      <p:ext uri="{BB962C8B-B14F-4D97-AF65-F5344CB8AC3E}">
        <p14:creationId xmlns:p14="http://schemas.microsoft.com/office/powerpoint/2010/main" val="11612339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DD9FB1-8287-4759-AAB4-D55C1C8559A0}" type="slidenum">
              <a:rPr lang="en-US" smtClean="0"/>
              <a:pPr/>
              <a:t>11</a:t>
            </a:fld>
            <a:endParaRPr lang="en-US" dirty="0"/>
          </a:p>
        </p:txBody>
      </p:sp>
      <p:sp>
        <p:nvSpPr>
          <p:cNvPr id="7" name="Text Box 6"/>
          <p:cNvSpPr txBox="1">
            <a:spLocks noChangeArrowheads="1"/>
          </p:cNvSpPr>
          <p:nvPr/>
        </p:nvSpPr>
        <p:spPr bwMode="auto">
          <a:xfrm rot="16200000">
            <a:off x="-129520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11" name="Text Box 18"/>
          <p:cNvSpPr txBox="1">
            <a:spLocks noChangeArrowheads="1"/>
          </p:cNvSpPr>
          <p:nvPr/>
        </p:nvSpPr>
        <p:spPr bwMode="auto">
          <a:xfrm>
            <a:off x="4572000" y="5486400"/>
            <a:ext cx="4267200" cy="914400"/>
          </a:xfrm>
          <a:prstGeom prst="rect">
            <a:avLst/>
          </a:prstGeom>
          <a:noFill/>
          <a:ln w="9525">
            <a:noFill/>
            <a:miter lim="800000"/>
            <a:headEnd/>
            <a:tailEnd/>
          </a:ln>
        </p:spPr>
        <p:txBody>
          <a:bodyPr wrap="square">
            <a:noAutofit/>
          </a:bodyPr>
          <a:lstStyle/>
          <a:p>
            <a:r>
              <a:rPr lang="en-US" sz="2800" dirty="0">
                <a:solidFill>
                  <a:schemeClr val="tx2">
                    <a:lumMod val="75000"/>
                  </a:schemeClr>
                </a:solidFill>
              </a:rPr>
              <a:t>Training could be provided at virtually no </a:t>
            </a:r>
            <a:r>
              <a:rPr lang="en-US" sz="2800" dirty="0" smtClean="0">
                <a:solidFill>
                  <a:schemeClr val="tx2">
                    <a:lumMod val="75000"/>
                  </a:schemeClr>
                </a:solidFill>
              </a:rPr>
              <a:t>cost.</a:t>
            </a:r>
            <a:endParaRPr lang="en-US" sz="2800" dirty="0">
              <a:solidFill>
                <a:schemeClr val="tx2">
                  <a:lumMod val="75000"/>
                </a:schemeClr>
              </a:solidFill>
            </a:endParaRPr>
          </a:p>
        </p:txBody>
      </p:sp>
      <p:sp>
        <p:nvSpPr>
          <p:cNvPr id="10" name="Title 11"/>
          <p:cNvSpPr txBox="1">
            <a:spLocks/>
          </p:cNvSpPr>
          <p:nvPr/>
        </p:nvSpPr>
        <p:spPr>
          <a:xfrm>
            <a:off x="381000" y="152400"/>
            <a:ext cx="8382000" cy="1401762"/>
          </a:xfrm>
          <a:prstGeom prst="rect">
            <a:avLst/>
          </a:prstGeom>
          <a:solidFill>
            <a:srgbClr val="FFFFFF">
              <a:alpha val="40000"/>
            </a:srgbClr>
          </a:solidFill>
        </p:spPr>
        <p:txBody>
          <a:bodyPr vert="horz" lIns="91440" tIns="45720" rIns="91440" bIns="45720" rtlCol="0" anchor="ctr">
            <a:normAutofit fontScale="75000" lnSpcReduction="20000"/>
          </a:bodyPr>
          <a:lstStyle/>
          <a:p>
            <a:pPr algn="r">
              <a:spcBef>
                <a:spcPct val="0"/>
              </a:spcBef>
              <a:defRPr/>
            </a:pPr>
            <a:r>
              <a:rPr kumimoji="1" lang="en-US" sz="4400" b="1" dirty="0" smtClean="0">
                <a:solidFill>
                  <a:srgbClr val="002060"/>
                </a:solidFill>
                <a:latin typeface="Lucida Grande"/>
              </a:rPr>
              <a:t>Airlines </a:t>
            </a:r>
            <a:r>
              <a:rPr kumimoji="1" lang="en-US" sz="4400" b="1" dirty="0">
                <a:solidFill>
                  <a:srgbClr val="002060"/>
                </a:solidFill>
                <a:latin typeface="Lucida Grande"/>
              </a:rPr>
              <a:t>provide Emergency Procedure Training annually for flight crew</a:t>
            </a:r>
            <a:endParaRPr kumimoji="1" lang="en-US" sz="4400" dirty="0">
              <a:solidFill>
                <a:srgbClr val="002060"/>
              </a:solidFill>
              <a:latin typeface="Lucida Grande"/>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404" y="1909762"/>
            <a:ext cx="4312083" cy="322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1591771"/>
            <a:ext cx="3962400" cy="3539430"/>
          </a:xfrm>
          <a:prstGeom prst="rect">
            <a:avLst/>
          </a:prstGeom>
          <a:noFill/>
        </p:spPr>
        <p:txBody>
          <a:bodyPr wrap="square" rtlCol="0">
            <a:spAutoFit/>
          </a:bodyPr>
          <a:lstStyle/>
          <a:p>
            <a:endParaRPr lang="en-US" sz="3200" dirty="0">
              <a:solidFill>
                <a:schemeClr val="tx2"/>
              </a:solidFill>
            </a:endParaRPr>
          </a:p>
          <a:p>
            <a:r>
              <a:rPr lang="en-US" sz="3200" b="1" dirty="0">
                <a:solidFill>
                  <a:schemeClr val="tx2">
                    <a:lumMod val="75000"/>
                  </a:schemeClr>
                </a:solidFill>
              </a:rPr>
              <a:t>A simple procedure to report potential trafficking  on flights</a:t>
            </a:r>
          </a:p>
          <a:p>
            <a:r>
              <a:rPr lang="en-US" sz="3200" b="1" dirty="0">
                <a:solidFill>
                  <a:schemeClr val="tx2">
                    <a:lumMod val="75000"/>
                  </a:schemeClr>
                </a:solidFill>
              </a:rPr>
              <a:t>could stop thousands of traffickers and save thousands of victims</a:t>
            </a:r>
            <a:r>
              <a:rPr lang="en-US" sz="3200" b="1" dirty="0">
                <a:solidFill>
                  <a:schemeClr val="tx2"/>
                </a:solidFill>
              </a:rPr>
              <a:t>. </a:t>
            </a:r>
            <a:r>
              <a:rPr lang="en-US" sz="3200" dirty="0">
                <a:solidFill>
                  <a:schemeClr val="tx2"/>
                </a:solidFill>
              </a:rPr>
              <a:t>   </a:t>
            </a:r>
          </a:p>
        </p:txBody>
      </p:sp>
    </p:spTree>
    <p:extLst>
      <p:ext uri="{BB962C8B-B14F-4D97-AF65-F5344CB8AC3E}">
        <p14:creationId xmlns:p14="http://schemas.microsoft.com/office/powerpoint/2010/main" val="19854266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err="1" smtClean="0">
                <a:solidFill>
                  <a:srgbClr val="183353"/>
                </a:solidFill>
                <a:latin typeface="Arial" pitchFamily="34" charset="0"/>
                <a:ea typeface="MS PGothic" pitchFamily="34" charset="-128"/>
              </a:rPr>
              <a:t>ght</a:t>
            </a:r>
            <a:endParaRPr lang="en-US" b="1" dirty="0">
              <a:solidFill>
                <a:srgbClr val="183353"/>
              </a:solidFill>
              <a:latin typeface="Arial" pitchFamily="34" charset="0"/>
              <a:ea typeface="MS PGothic" pitchFamily="34" charset="-128"/>
            </a:endParaRPr>
          </a:p>
        </p:txBody>
      </p:sp>
      <p:sp>
        <p:nvSpPr>
          <p:cNvPr id="6" name="Slide Number Placeholder 5"/>
          <p:cNvSpPr>
            <a:spLocks noGrp="1"/>
          </p:cNvSpPr>
          <p:nvPr>
            <p:ph type="sldNum" sz="quarter" idx="12"/>
          </p:nvPr>
        </p:nvSpPr>
        <p:spPr/>
        <p:txBody>
          <a:bodyPr/>
          <a:lstStyle/>
          <a:p>
            <a:fld id="{36DD9FB1-8287-4759-AAB4-D55C1C8559A0}" type="slidenum">
              <a:rPr lang="en-US" smtClean="0"/>
              <a:pPr/>
              <a:t>12</a:t>
            </a:fld>
            <a:endParaRPr lang="en-US" dirty="0"/>
          </a:p>
        </p:txBody>
      </p:sp>
      <p:sp>
        <p:nvSpPr>
          <p:cNvPr id="7" name="Text Box 6"/>
          <p:cNvSpPr txBox="1">
            <a:spLocks noChangeArrowheads="1"/>
          </p:cNvSpPr>
          <p:nvPr/>
        </p:nvSpPr>
        <p:spPr bwMode="auto">
          <a:xfrm rot="16200000">
            <a:off x="-129520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20" name="Content Placeholder 2"/>
          <p:cNvSpPr>
            <a:spLocks noGrp="1"/>
          </p:cNvSpPr>
          <p:nvPr>
            <p:ph sz="half" idx="1"/>
          </p:nvPr>
        </p:nvSpPr>
        <p:spPr>
          <a:xfrm>
            <a:off x="2259011" y="1409700"/>
            <a:ext cx="4572000" cy="762000"/>
          </a:xfrm>
          <a:noFill/>
          <a:ln>
            <a:noFill/>
          </a:ln>
        </p:spPr>
        <p:txBody>
          <a:bodyPr>
            <a:noAutofit/>
          </a:bodyPr>
          <a:lstStyle/>
          <a:p>
            <a:pPr marL="0" indent="0">
              <a:lnSpc>
                <a:spcPct val="105000"/>
              </a:lnSpc>
              <a:buNone/>
              <a:defRPr/>
            </a:pPr>
            <a:r>
              <a:rPr lang="en-US" sz="3200" b="1" dirty="0" smtClean="0">
                <a:solidFill>
                  <a:schemeClr val="tx2">
                    <a:lumMod val="75000"/>
                  </a:schemeClr>
                </a:solidFill>
                <a:latin typeface="Arial" pitchFamily="34" charset="0"/>
                <a:cs typeface="Arial" pitchFamily="34" charset="0"/>
              </a:rPr>
              <a:t>Educate Flight Crew</a:t>
            </a:r>
            <a:endParaRPr lang="en-US" sz="3200" dirty="0" smtClean="0">
              <a:solidFill>
                <a:schemeClr val="tx2">
                  <a:lumMod val="75000"/>
                </a:schemeClr>
              </a:solidFill>
              <a:cs typeface="Arial" pitchFamily="34" charset="0"/>
            </a:endParaRPr>
          </a:p>
        </p:txBody>
      </p:sp>
      <p:sp>
        <p:nvSpPr>
          <p:cNvPr id="8" name="Title 11"/>
          <p:cNvSpPr txBox="1">
            <a:spLocks/>
          </p:cNvSpPr>
          <p:nvPr/>
        </p:nvSpPr>
        <p:spPr>
          <a:xfrm>
            <a:off x="381000" y="152400"/>
            <a:ext cx="8382000" cy="1219200"/>
          </a:xfrm>
          <a:prstGeom prst="rect">
            <a:avLst/>
          </a:prstGeom>
          <a:solidFill>
            <a:srgbClr val="FFFFFF">
              <a:alpha val="40000"/>
            </a:srgbClr>
          </a:solidFill>
        </p:spPr>
        <p:txBody>
          <a:bodyPr vert="horz" lIns="91440" tIns="45720" rIns="91440" bIns="45720" rtlCol="0" anchor="ctr">
            <a:normAutofit fontScale="97500"/>
          </a:bodyPr>
          <a:lstStyle/>
          <a:p>
            <a:pPr lvl="0" algn="r">
              <a:spcBef>
                <a:spcPct val="0"/>
              </a:spcBef>
              <a:defRPr/>
            </a:pPr>
            <a:r>
              <a:rPr lang="en-US" sz="3600" b="1" dirty="0">
                <a:solidFill>
                  <a:schemeClr val="tx2">
                    <a:lumMod val="75000"/>
                  </a:schemeClr>
                </a:solidFill>
              </a:rPr>
              <a:t>AAI coordinated two Congressional Briefings </a:t>
            </a:r>
            <a:r>
              <a:rPr lang="en-US" sz="2500" b="1" dirty="0">
                <a:solidFill>
                  <a:schemeClr val="tx2">
                    <a:lumMod val="75000"/>
                  </a:schemeClr>
                </a:solidFill>
              </a:rPr>
              <a:t>encouraging airlines to: </a:t>
            </a:r>
            <a:endParaRPr lang="en-US" sz="2500" b="1" dirty="0">
              <a:solidFill>
                <a:schemeClr val="tx2">
                  <a:lumMod val="75000"/>
                </a:schemeClr>
              </a:solidFill>
              <a:latin typeface="Arial" pitchFamily="34" charset="0"/>
              <a:cs typeface="Arial" pitchFamily="34" charset="0"/>
            </a:endParaRPr>
          </a:p>
        </p:txBody>
      </p:sp>
      <p:pic>
        <p:nvPicPr>
          <p:cNvPr id="9" name="Picture 10" descr="C:\Users\Airline Ambassadors\Desktop\cropped Congressman Sm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89" y="2066627"/>
            <a:ext cx="3578422" cy="346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C:\Users\Public\Documents\Documents\Child Trafficking\congressman Pitts 10-6-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4" y="2066628"/>
            <a:ext cx="5146252" cy="343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AA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899" y="5660888"/>
            <a:ext cx="31210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499" y="6175772"/>
            <a:ext cx="3273425" cy="646331"/>
          </a:xfrm>
          <a:prstGeom prst="rect">
            <a:avLst/>
          </a:prstGeom>
          <a:noFill/>
        </p:spPr>
        <p:txBody>
          <a:bodyPr wrap="square" rtlCol="0">
            <a:spAutoFit/>
          </a:bodyPr>
          <a:lstStyle/>
          <a:p>
            <a:pPr algn="ctr"/>
            <a:r>
              <a:rPr lang="en-US" b="1" dirty="0">
                <a:solidFill>
                  <a:srgbClr val="183353"/>
                </a:solidFill>
                <a:latin typeface="Arial" pitchFamily="34" charset="0"/>
                <a:ea typeface="MS PGothic" pitchFamily="34" charset="-128"/>
              </a:rPr>
              <a:t>Flight Attendant Bulletin </a:t>
            </a:r>
            <a:r>
              <a:rPr lang="en-US" b="1" dirty="0" smtClean="0">
                <a:solidFill>
                  <a:srgbClr val="183353"/>
                </a:solidFill>
                <a:latin typeface="Arial" pitchFamily="34" charset="0"/>
                <a:ea typeface="MS PGothic" pitchFamily="34" charset="-128"/>
              </a:rPr>
              <a:t>  </a:t>
            </a:r>
            <a:r>
              <a:rPr lang="en-US" b="1" dirty="0">
                <a:solidFill>
                  <a:srgbClr val="183353"/>
                </a:solidFill>
                <a:latin typeface="Arial" pitchFamily="34" charset="0"/>
                <a:ea typeface="MS PGothic" pitchFamily="34" charset="-128"/>
              </a:rPr>
              <a:t>American Way </a:t>
            </a:r>
            <a:r>
              <a:rPr lang="en-US" b="1" dirty="0" smtClean="0">
                <a:solidFill>
                  <a:srgbClr val="183353"/>
                </a:solidFill>
                <a:latin typeface="Arial" pitchFamily="34" charset="0"/>
                <a:ea typeface="MS PGothic" pitchFamily="34" charset="-128"/>
              </a:rPr>
              <a:t>Article </a:t>
            </a:r>
            <a:endParaRPr lang="en-US" b="1" dirty="0">
              <a:solidFill>
                <a:srgbClr val="183353"/>
              </a:solidFill>
              <a:latin typeface="Arial" pitchFamily="34" charset="0"/>
              <a:ea typeface="MS PGothic" pitchFamily="34" charset="-128"/>
            </a:endParaRPr>
          </a:p>
        </p:txBody>
      </p:sp>
      <p:pic>
        <p:nvPicPr>
          <p:cNvPr id="12" name="Picture 12"/>
          <p:cNvPicPr>
            <a:picLocks noChangeAspect="1" noChangeArrowheads="1"/>
          </p:cNvPicPr>
          <p:nvPr/>
        </p:nvPicPr>
        <p:blipFill>
          <a:blip r:embed="rId6"/>
          <a:srcRect/>
          <a:stretch>
            <a:fillRect/>
          </a:stretch>
        </p:blipFill>
        <p:spPr bwMode="auto">
          <a:xfrm>
            <a:off x="4419600" y="5628085"/>
            <a:ext cx="10096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8" name="Picture 4" descr="https://encrypted-tbn3.gstatic.com/images?q=tbn:ANd9GcQIACAOa-g7yiJby3dzv7RSC5_aNVPjreQpDDmd3DtAMix-C5L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887503"/>
            <a:ext cx="2667000" cy="63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8872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765"/>
            <a:ext cx="9144000" cy="6858000"/>
          </a:xfrm>
          <a:prstGeom prst="rect">
            <a:avLst/>
          </a:prstGeom>
          <a:solidFill>
            <a:schemeClr val="accent1">
              <a:lumMod val="20000"/>
              <a:lumOff val="80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00" dirty="0">
              <a:solidFill>
                <a:srgbClr val="FF0000"/>
              </a:solidFill>
            </a:endParaRPr>
          </a:p>
        </p:txBody>
      </p:sp>
      <p:sp>
        <p:nvSpPr>
          <p:cNvPr id="9" name="Rectangle 5"/>
          <p:cNvSpPr>
            <a:spLocks noChangeArrowheads="1"/>
          </p:cNvSpPr>
          <p:nvPr/>
        </p:nvSpPr>
        <p:spPr bwMode="auto">
          <a:xfrm>
            <a:off x="4953000" y="0"/>
            <a:ext cx="4191000" cy="6858000"/>
          </a:xfrm>
          <a:prstGeom prst="rect">
            <a:avLst/>
          </a:prstGeom>
          <a:noFill/>
          <a:ln w="9525">
            <a:noFill/>
            <a:miter lim="800000"/>
            <a:headEnd/>
            <a:tailEnd/>
          </a:ln>
          <a:effectLst>
            <a:innerShdw blurRad="114300">
              <a:prstClr val="black"/>
            </a:innerShdw>
          </a:effectLst>
        </p:spPr>
        <p:txBody>
          <a:bodyPr wrap="square">
            <a:noAutofit/>
          </a:bodyPr>
          <a:lstStyle/>
          <a:p>
            <a:pPr marL="342900" lvl="1" indent="-342900">
              <a:spcBef>
                <a:spcPts val="600"/>
              </a:spcBef>
              <a:buFont typeface="Arial" pitchFamily="34" charset="0"/>
              <a:buChar char="•"/>
            </a:pPr>
            <a:endParaRPr lang="en-US" sz="2800" dirty="0" smtClean="0">
              <a:solidFill>
                <a:srgbClr val="002060"/>
              </a:solidFill>
            </a:endParaRPr>
          </a:p>
        </p:txBody>
      </p:sp>
      <p:sp>
        <p:nvSpPr>
          <p:cNvPr id="14" name="Slide Number Placeholder 13"/>
          <p:cNvSpPr>
            <a:spLocks noGrp="1"/>
          </p:cNvSpPr>
          <p:nvPr>
            <p:ph type="sldNum" sz="quarter" idx="12"/>
          </p:nvPr>
        </p:nvSpPr>
        <p:spPr/>
        <p:txBody>
          <a:bodyPr/>
          <a:lstStyle/>
          <a:p>
            <a:fld id="{36DD9FB1-8287-4759-AAB4-D55C1C8559A0}" type="slidenum">
              <a:rPr lang="en-US" smtClean="0"/>
              <a:pPr/>
              <a:t>13</a:t>
            </a:fld>
            <a:endParaRPr lang="en-US" dirty="0"/>
          </a:p>
        </p:txBody>
      </p:sp>
      <p:sp>
        <p:nvSpPr>
          <p:cNvPr id="15"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latin typeface="Arial Narrow" pitchFamily="34" charset="0"/>
              </a:rPr>
              <a:t>© Airline Ambassadors International </a:t>
            </a:r>
            <a:endParaRPr lang="en-US" sz="1400" dirty="0">
              <a:latin typeface="Arial Narrow" pitchFamily="34" charset="0"/>
            </a:endParaRPr>
          </a:p>
        </p:txBody>
      </p:sp>
      <p:sp>
        <p:nvSpPr>
          <p:cNvPr id="16" name="Title 1"/>
          <p:cNvSpPr txBox="1">
            <a:spLocks/>
          </p:cNvSpPr>
          <p:nvPr/>
        </p:nvSpPr>
        <p:spPr>
          <a:xfrm>
            <a:off x="255155" y="141894"/>
            <a:ext cx="8305800" cy="1417638"/>
          </a:xfrm>
          <a:prstGeom prst="rect">
            <a:avLst/>
          </a:prstGeom>
          <a:noFill/>
          <a:ln w="9525">
            <a:noFill/>
            <a:miter lim="800000"/>
            <a:headEnd/>
            <a:tailEnd/>
          </a:ln>
          <a:effectLst>
            <a:innerShdw blurRad="114300">
              <a:prstClr val="black"/>
            </a:innerShdw>
          </a:effectLst>
        </p:spPr>
        <p:txBody>
          <a:bodyPr vert="horz" wrap="square" lIns="91440" tIns="45720" rIns="91440" bIns="45720" rtlCol="0" anchor="ctr">
            <a:noAutofit/>
          </a:bodyPr>
          <a:lstStyle/>
          <a:p>
            <a:pPr algn="ctr">
              <a:defRPr/>
            </a:pPr>
            <a:r>
              <a:rPr kumimoji="1" lang="en-US" sz="3200" b="1" dirty="0" smtClean="0">
                <a:solidFill>
                  <a:srgbClr val="002060"/>
                </a:solidFill>
                <a:latin typeface="Lucida Grande"/>
              </a:rPr>
              <a:t>AAI developed </a:t>
            </a:r>
            <a:r>
              <a:rPr kumimoji="1" lang="en-US" sz="3200" b="1" dirty="0">
                <a:solidFill>
                  <a:srgbClr val="002060"/>
                </a:solidFill>
                <a:latin typeface="Lucida Grande"/>
              </a:rPr>
              <a:t>industry specific </a:t>
            </a:r>
            <a:r>
              <a:rPr kumimoji="1" lang="en-US" sz="3200" b="1" dirty="0" smtClean="0">
                <a:solidFill>
                  <a:srgbClr val="002060"/>
                </a:solidFill>
                <a:latin typeface="Lucida Grande"/>
              </a:rPr>
              <a:t>training on Human Trafficking Awareness</a:t>
            </a:r>
            <a:endParaRPr kumimoji="1" lang="en-US" sz="3200" b="1" dirty="0">
              <a:solidFill>
                <a:srgbClr val="002060"/>
              </a:solidFill>
              <a:latin typeface="Lucida Grande"/>
            </a:endParaRPr>
          </a:p>
        </p:txBody>
      </p:sp>
      <p:sp>
        <p:nvSpPr>
          <p:cNvPr id="19" name="Content Placeholder 2"/>
          <p:cNvSpPr>
            <a:spLocks noGrp="1"/>
          </p:cNvSpPr>
          <p:nvPr>
            <p:ph sz="half" idx="1"/>
          </p:nvPr>
        </p:nvSpPr>
        <p:spPr>
          <a:xfrm>
            <a:off x="152400" y="1735539"/>
            <a:ext cx="4419600" cy="3657600"/>
          </a:xfrm>
        </p:spPr>
        <p:txBody>
          <a:bodyPr>
            <a:noAutofit/>
          </a:bodyPr>
          <a:lstStyle/>
          <a:p>
            <a:pPr marL="0" indent="0">
              <a:buNone/>
            </a:pPr>
            <a:r>
              <a:rPr lang="en-US" sz="2800" b="1" dirty="0">
                <a:solidFill>
                  <a:schemeClr val="tx2">
                    <a:lumMod val="75000"/>
                  </a:schemeClr>
                </a:solidFill>
              </a:rPr>
              <a:t>Airlines – Airports – Hotels</a:t>
            </a:r>
          </a:p>
          <a:p>
            <a:r>
              <a:rPr lang="en-US" sz="2800" dirty="0">
                <a:solidFill>
                  <a:schemeClr val="tx2">
                    <a:lumMod val="75000"/>
                  </a:schemeClr>
                </a:solidFill>
              </a:rPr>
              <a:t> </a:t>
            </a:r>
            <a:r>
              <a:rPr lang="en-US" sz="2400" dirty="0" smtClean="0">
                <a:solidFill>
                  <a:schemeClr val="tx2">
                    <a:lumMod val="75000"/>
                  </a:schemeClr>
                </a:solidFill>
              </a:rPr>
              <a:t>Reviewed </a:t>
            </a:r>
            <a:r>
              <a:rPr lang="en-US" sz="2400" dirty="0">
                <a:solidFill>
                  <a:schemeClr val="tx2">
                    <a:lumMod val="75000"/>
                  </a:schemeClr>
                </a:solidFill>
              </a:rPr>
              <a:t>with State Dept., Homeland Security, Customs Border Protection, OAS, etc. </a:t>
            </a:r>
            <a:endParaRPr lang="en-US" sz="2400" dirty="0" smtClean="0">
              <a:solidFill>
                <a:schemeClr val="tx2">
                  <a:lumMod val="75000"/>
                </a:schemeClr>
              </a:solidFill>
            </a:endParaRPr>
          </a:p>
          <a:p>
            <a:pPr marL="0" indent="0">
              <a:buNone/>
            </a:pPr>
            <a:r>
              <a:rPr lang="en-US" sz="2400" dirty="0" smtClean="0">
                <a:solidFill>
                  <a:schemeClr val="tx2">
                    <a:lumMod val="75000"/>
                  </a:schemeClr>
                </a:solidFill>
              </a:rPr>
              <a:t> </a:t>
            </a:r>
            <a:endParaRPr lang="en-US" sz="2400" dirty="0">
              <a:solidFill>
                <a:schemeClr val="tx2">
                  <a:lumMod val="75000"/>
                </a:schemeClr>
              </a:solidFill>
            </a:endParaRPr>
          </a:p>
          <a:p>
            <a:r>
              <a:rPr lang="en-US" sz="2400" dirty="0" smtClean="0">
                <a:solidFill>
                  <a:schemeClr val="tx2">
                    <a:lumMod val="75000"/>
                  </a:schemeClr>
                </a:solidFill>
              </a:rPr>
              <a:t>Airlines - large </a:t>
            </a:r>
            <a:r>
              <a:rPr lang="en-US" sz="2400" dirty="0">
                <a:solidFill>
                  <a:schemeClr val="tx2">
                    <a:lumMod val="75000"/>
                  </a:schemeClr>
                </a:solidFill>
              </a:rPr>
              <a:t>corporate </a:t>
            </a:r>
            <a:r>
              <a:rPr lang="en-US" sz="2400" dirty="0" smtClean="0">
                <a:solidFill>
                  <a:schemeClr val="tx2">
                    <a:lumMod val="75000"/>
                  </a:schemeClr>
                </a:solidFill>
              </a:rPr>
              <a:t>machines.  U.S. </a:t>
            </a:r>
            <a:r>
              <a:rPr lang="en-US" sz="2400" dirty="0">
                <a:solidFill>
                  <a:schemeClr val="tx2">
                    <a:lumMod val="75000"/>
                  </a:schemeClr>
                </a:solidFill>
              </a:rPr>
              <a:t>airlines are just this year putting proper protocols in place</a:t>
            </a:r>
            <a:r>
              <a:rPr lang="en-US" sz="2800" dirty="0">
                <a:solidFill>
                  <a:schemeClr val="tx2">
                    <a:lumMod val="75000"/>
                  </a:schemeClr>
                </a:solidFill>
              </a:rPr>
              <a:t>.</a:t>
            </a:r>
          </a:p>
          <a:p>
            <a:pPr>
              <a:lnSpc>
                <a:spcPct val="90000"/>
              </a:lnSpc>
              <a:spcBef>
                <a:spcPct val="0"/>
              </a:spcBef>
              <a:defRPr/>
            </a:pPr>
            <a:endParaRPr lang="en-US" sz="2800" b="1" dirty="0" smtClean="0">
              <a:solidFill>
                <a:schemeClr val="tx2">
                  <a:lumMod val="75000"/>
                </a:schemeClr>
              </a:solidFill>
              <a:cs typeface="Arial" pitchFamily="34" charset="0"/>
            </a:endParaRPr>
          </a:p>
        </p:txBody>
      </p:sp>
      <p:sp>
        <p:nvSpPr>
          <p:cNvPr id="20" name="Content Placeholder 2"/>
          <p:cNvSpPr txBox="1">
            <a:spLocks/>
          </p:cNvSpPr>
          <p:nvPr/>
        </p:nvSpPr>
        <p:spPr>
          <a:xfrm>
            <a:off x="685800" y="5181600"/>
            <a:ext cx="6248400" cy="1524000"/>
          </a:xfrm>
          <a:prstGeom prst="rect">
            <a:avLst/>
          </a:prstGeom>
        </p:spPr>
        <p:txBody>
          <a:bodyPr vert="horz" lIns="91440" tIns="45720" rIns="91440" bIns="45720" rtlCol="0">
            <a:noAutofit/>
          </a:bodyPr>
          <a:lstStyle/>
          <a:p>
            <a:endParaRPr lang="en-US" sz="2800" dirty="0" smtClean="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559532"/>
            <a:ext cx="3806519" cy="40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0755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876800" cy="690372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sz="half" idx="1"/>
          </p:nvPr>
        </p:nvSpPr>
        <p:spPr>
          <a:xfrm>
            <a:off x="38100" y="3793067"/>
            <a:ext cx="4838700" cy="3048000"/>
          </a:xfrm>
        </p:spPr>
        <p:txBody>
          <a:bodyPr>
            <a:normAutofit/>
          </a:bodyPr>
          <a:lstStyle/>
          <a:p>
            <a:pPr algn="ctr"/>
            <a:endParaRPr lang="en-US" dirty="0" smtClean="0"/>
          </a:p>
          <a:p>
            <a:pPr marL="0" indent="0" algn="ctr">
              <a:buNone/>
            </a:pPr>
            <a:endParaRPr lang="en-US" dirty="0"/>
          </a:p>
          <a:p>
            <a:pPr lvl="0"/>
            <a:endParaRPr lang="en-US" dirty="0" smtClean="0"/>
          </a:p>
        </p:txBody>
      </p:sp>
      <p:sp>
        <p:nvSpPr>
          <p:cNvPr id="10" name="Title 11"/>
          <p:cNvSpPr>
            <a:spLocks noGrp="1"/>
          </p:cNvSpPr>
          <p:nvPr>
            <p:ph type="title"/>
          </p:nvPr>
        </p:nvSpPr>
        <p:spPr>
          <a:xfrm>
            <a:off x="49928" y="274638"/>
            <a:ext cx="4293472" cy="1401762"/>
          </a:xfrm>
        </p:spPr>
        <p:txBody>
          <a:bodyPr>
            <a:normAutofit fontScale="90000"/>
          </a:bodyPr>
          <a:lstStyle/>
          <a:p>
            <a:r>
              <a:rPr lang="en-US" sz="4000" b="1" dirty="0" smtClean="0">
                <a:solidFill>
                  <a:schemeClr val="tx2">
                    <a:lumMod val="75000"/>
                  </a:schemeClr>
                </a:solidFill>
                <a:latin typeface="Arial" pitchFamily="34" charset="0"/>
                <a:cs typeface="Arial" pitchFamily="34" charset="0"/>
              </a:rPr>
              <a:t/>
            </a:r>
            <a:br>
              <a:rPr lang="en-US" sz="4000" b="1" dirty="0" smtClean="0">
                <a:solidFill>
                  <a:schemeClr val="tx2">
                    <a:lumMod val="75000"/>
                  </a:schemeClr>
                </a:solidFill>
                <a:latin typeface="Arial" pitchFamily="34" charset="0"/>
                <a:cs typeface="Arial" pitchFamily="34" charset="0"/>
              </a:rPr>
            </a:br>
            <a:r>
              <a:rPr lang="en-US" sz="4000" b="1" dirty="0">
                <a:solidFill>
                  <a:schemeClr val="tx2">
                    <a:lumMod val="75000"/>
                  </a:schemeClr>
                </a:solidFill>
                <a:latin typeface="Arial" pitchFamily="34" charset="0"/>
                <a:cs typeface="Arial" pitchFamily="34" charset="0"/>
              </a:rPr>
              <a:t/>
            </a:r>
            <a:br>
              <a:rPr lang="en-US" sz="4000" b="1" dirty="0">
                <a:solidFill>
                  <a:schemeClr val="tx2">
                    <a:lumMod val="75000"/>
                  </a:schemeClr>
                </a:solidFill>
                <a:latin typeface="Arial" pitchFamily="34" charset="0"/>
                <a:cs typeface="Arial" pitchFamily="34" charset="0"/>
              </a:rPr>
            </a:br>
            <a:r>
              <a:rPr lang="en-US" sz="4000" b="1" dirty="0" smtClean="0">
                <a:solidFill>
                  <a:schemeClr val="tx2">
                    <a:lumMod val="75000"/>
                  </a:schemeClr>
                </a:solidFill>
                <a:latin typeface="Arial" pitchFamily="34" charset="0"/>
                <a:cs typeface="Arial" pitchFamily="34" charset="0"/>
              </a:rPr>
              <a:t/>
            </a:r>
            <a:br>
              <a:rPr lang="en-US" sz="4000" b="1" dirty="0" smtClean="0">
                <a:solidFill>
                  <a:schemeClr val="tx2">
                    <a:lumMod val="75000"/>
                  </a:schemeClr>
                </a:solidFill>
                <a:latin typeface="Arial" pitchFamily="34" charset="0"/>
                <a:cs typeface="Arial" pitchFamily="34" charset="0"/>
              </a:rPr>
            </a:br>
            <a:r>
              <a:rPr lang="en-US" sz="4000" b="1" dirty="0">
                <a:solidFill>
                  <a:schemeClr val="tx2">
                    <a:lumMod val="75000"/>
                  </a:schemeClr>
                </a:solidFill>
                <a:latin typeface="Arial" pitchFamily="34" charset="0"/>
                <a:cs typeface="Arial" pitchFamily="34" charset="0"/>
              </a:rPr>
              <a:t/>
            </a:r>
            <a:br>
              <a:rPr lang="en-US" sz="4000" b="1" dirty="0">
                <a:solidFill>
                  <a:schemeClr val="tx2">
                    <a:lumMod val="75000"/>
                  </a:schemeClr>
                </a:solidFill>
                <a:latin typeface="Arial" pitchFamily="34" charset="0"/>
                <a:cs typeface="Arial" pitchFamily="34" charset="0"/>
              </a:rPr>
            </a:br>
            <a:endParaRPr lang="en-US" b="1" dirty="0">
              <a:solidFill>
                <a:schemeClr val="tx2">
                  <a:lumMod val="75000"/>
                </a:schemeClr>
              </a:solidFill>
              <a:latin typeface="Arial" pitchFamily="34" charset="0"/>
              <a:cs typeface="Arial" pitchFamily="34" charset="0"/>
            </a:endParaRPr>
          </a:p>
        </p:txBody>
      </p:sp>
      <p:sp>
        <p:nvSpPr>
          <p:cNvPr id="9" name="Title 11"/>
          <p:cNvSpPr txBox="1">
            <a:spLocks/>
          </p:cNvSpPr>
          <p:nvPr/>
        </p:nvSpPr>
        <p:spPr>
          <a:xfrm>
            <a:off x="4953000" y="5715000"/>
            <a:ext cx="38100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fld id="{36DD9FB1-8287-4759-AAB4-D55C1C8559A0}" type="slidenum">
              <a:rPr lang="en-US" smtClean="0"/>
              <a:pPr/>
              <a:t>14</a:t>
            </a:fld>
            <a:endParaRPr lang="en-US" dirty="0"/>
          </a:p>
        </p:txBody>
      </p:sp>
      <p:sp>
        <p:nvSpPr>
          <p:cNvPr id="11"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2" name="Content Placeholder 1"/>
          <p:cNvSpPr>
            <a:spLocks noGrp="1"/>
          </p:cNvSpPr>
          <p:nvPr>
            <p:ph sz="half" idx="1"/>
          </p:nvPr>
        </p:nvSpPr>
        <p:spPr>
          <a:xfrm>
            <a:off x="228600" y="58420"/>
            <a:ext cx="8915400" cy="6858000"/>
          </a:xfrm>
        </p:spPr>
        <p:txBody>
          <a:bodyPr>
            <a:normAutofit fontScale="92500" lnSpcReduction="20000"/>
          </a:bodyPr>
          <a:lstStyle/>
          <a:p>
            <a:pPr marL="0" indent="0" algn="ctr">
              <a:buNone/>
            </a:pPr>
            <a:r>
              <a:rPr lang="en-US" sz="3200" b="1" dirty="0">
                <a:solidFill>
                  <a:schemeClr val="tx2">
                    <a:lumMod val="75000"/>
                  </a:schemeClr>
                </a:solidFill>
                <a:latin typeface="Lucida Grande"/>
              </a:rPr>
              <a:t>Began volunteer </a:t>
            </a:r>
            <a:r>
              <a:rPr lang="en-US" sz="3200" b="1" dirty="0" smtClean="0">
                <a:solidFill>
                  <a:schemeClr val="tx2">
                    <a:lumMod val="75000"/>
                  </a:schemeClr>
                </a:solidFill>
                <a:latin typeface="Lucida Grande"/>
              </a:rPr>
              <a:t>Airport </a:t>
            </a:r>
            <a:r>
              <a:rPr lang="en-US" sz="3200" b="1" dirty="0">
                <a:solidFill>
                  <a:schemeClr val="tx2">
                    <a:lumMod val="75000"/>
                  </a:schemeClr>
                </a:solidFill>
                <a:latin typeface="Lucida Grande"/>
              </a:rPr>
              <a:t>Trainings </a:t>
            </a:r>
            <a:br>
              <a:rPr lang="en-US" sz="3200" b="1" dirty="0">
                <a:solidFill>
                  <a:schemeClr val="tx2">
                    <a:lumMod val="75000"/>
                  </a:schemeClr>
                </a:solidFill>
                <a:latin typeface="Lucida Grande"/>
              </a:rPr>
            </a:br>
            <a:r>
              <a:rPr lang="en-US" sz="3200" b="1" dirty="0">
                <a:solidFill>
                  <a:schemeClr val="tx2">
                    <a:lumMod val="75000"/>
                  </a:schemeClr>
                </a:solidFill>
                <a:latin typeface="Lucida Grande"/>
              </a:rPr>
              <a:t> pre Super-Bowl Jan 2011 </a:t>
            </a:r>
            <a:endParaRPr lang="en-US" sz="3200" b="1" dirty="0">
              <a:solidFill>
                <a:schemeClr val="tx2">
                  <a:lumMod val="75000"/>
                </a:schemeClr>
              </a:solidFill>
              <a:latin typeface="Arial" pitchFamily="34" charset="0"/>
              <a:cs typeface="Arial" pitchFamily="34" charset="0"/>
            </a:endParaRPr>
          </a:p>
          <a:p>
            <a:pPr marL="0" indent="0" algn="ctr">
              <a:buNone/>
            </a:pPr>
            <a:endParaRPr lang="en-US" sz="3200" b="1" dirty="0" smtClean="0"/>
          </a:p>
          <a:p>
            <a:pPr marL="0" indent="0" algn="ctr">
              <a:buNone/>
            </a:pPr>
            <a:endParaRPr lang="en-US" sz="4000" b="1" dirty="0"/>
          </a:p>
          <a:p>
            <a:pPr marL="0" indent="0" algn="ctr">
              <a:buNone/>
            </a:pPr>
            <a:endParaRPr lang="en-US" sz="4000" b="1" dirty="0" smtClean="0"/>
          </a:p>
          <a:p>
            <a:pPr marL="0" indent="0" algn="ctr">
              <a:buNone/>
            </a:pPr>
            <a:endParaRPr lang="en-US" sz="4000" b="1" dirty="0" smtClean="0"/>
          </a:p>
          <a:p>
            <a:pPr marL="0" indent="0" algn="ctr">
              <a:buNone/>
            </a:pPr>
            <a:endParaRPr lang="en-US" sz="4000" b="1" dirty="0"/>
          </a:p>
          <a:p>
            <a:pPr marL="0" indent="0" algn="ctr">
              <a:buNone/>
            </a:pPr>
            <a:endParaRPr lang="en-US" sz="4000" b="1" dirty="0" smtClean="0"/>
          </a:p>
          <a:p>
            <a:pPr marL="0" indent="0" algn="ctr">
              <a:buNone/>
            </a:pPr>
            <a:endParaRPr lang="en-US" sz="4000" b="1" dirty="0"/>
          </a:p>
          <a:p>
            <a:pPr>
              <a:defRPr/>
            </a:pPr>
            <a:endParaRPr lang="en-US" b="1" dirty="0" smtClean="0">
              <a:solidFill>
                <a:schemeClr val="tx2">
                  <a:lumMod val="75000"/>
                </a:schemeClr>
              </a:solidFill>
            </a:endParaRPr>
          </a:p>
          <a:p>
            <a:pPr>
              <a:defRPr/>
            </a:pPr>
            <a:endParaRPr lang="en-US" b="1" dirty="0">
              <a:solidFill>
                <a:schemeClr val="tx2">
                  <a:lumMod val="75000"/>
                </a:schemeClr>
              </a:solidFill>
            </a:endParaRPr>
          </a:p>
          <a:p>
            <a:pPr>
              <a:defRPr/>
            </a:pPr>
            <a:endParaRPr lang="en-US" b="1" dirty="0" smtClean="0">
              <a:solidFill>
                <a:schemeClr val="tx2">
                  <a:lumMod val="75000"/>
                </a:schemeClr>
              </a:solidFill>
            </a:endParaRPr>
          </a:p>
          <a:p>
            <a:pPr>
              <a:defRPr/>
            </a:pPr>
            <a:r>
              <a:rPr lang="en-US" b="1" dirty="0" smtClean="0">
                <a:solidFill>
                  <a:schemeClr val="tx2">
                    <a:lumMod val="75000"/>
                  </a:schemeClr>
                </a:solidFill>
              </a:rPr>
              <a:t>Distributed </a:t>
            </a:r>
            <a:r>
              <a:rPr lang="en-US" b="1" dirty="0">
                <a:solidFill>
                  <a:schemeClr val="tx2">
                    <a:lumMod val="75000"/>
                  </a:schemeClr>
                </a:solidFill>
              </a:rPr>
              <a:t>10,000 wallet cards to flight crews</a:t>
            </a:r>
          </a:p>
          <a:p>
            <a:pPr>
              <a:defRPr/>
            </a:pPr>
            <a:r>
              <a:rPr lang="en-US" b="1" dirty="0">
                <a:solidFill>
                  <a:schemeClr val="tx2">
                    <a:lumMod val="75000"/>
                  </a:schemeClr>
                </a:solidFill>
              </a:rPr>
              <a:t>Support of flight attendant unions 90,000 flight </a:t>
            </a:r>
            <a:r>
              <a:rPr lang="en-US" b="1" dirty="0" smtClean="0">
                <a:solidFill>
                  <a:schemeClr val="tx2">
                    <a:lumMod val="75000"/>
                  </a:schemeClr>
                </a:solidFill>
              </a:rPr>
              <a:t>crew</a:t>
            </a:r>
            <a:endParaRPr lang="en-US" sz="4000" b="1" dirty="0" smtClean="0">
              <a:cs typeface="Arial" pitchFamily="34" charset="0"/>
            </a:endParaRPr>
          </a:p>
        </p:txBody>
      </p:sp>
      <p:pic>
        <p:nvPicPr>
          <p:cNvPr id="12" name="Picture 1" descr="new_orleans_poster_jan01_13_A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406481" cy="479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9251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Box 6"/>
          <p:cNvSpPr txBox="1">
            <a:spLocks noChangeArrowheads="1"/>
          </p:cNvSpPr>
          <p:nvPr/>
        </p:nvSpPr>
        <p:spPr bwMode="auto">
          <a:xfrm>
            <a:off x="228600" y="6477000"/>
            <a:ext cx="1752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000" i="1" dirty="0">
                <a:solidFill>
                  <a:schemeClr val="bg1"/>
                </a:solidFill>
                <a:latin typeface="Arial Narrow" pitchFamily="34" charset="0"/>
              </a:rPr>
              <a:t>Photo Credit: UNODC</a:t>
            </a:r>
            <a:endParaRPr lang="en-US" sz="1000" dirty="0">
              <a:solidFill>
                <a:schemeClr val="bg1"/>
              </a:solidFill>
              <a:latin typeface="Arial Narrow" pitchFamily="34" charset="0"/>
            </a:endParaRPr>
          </a:p>
        </p:txBody>
      </p:sp>
      <p:sp>
        <p:nvSpPr>
          <p:cNvPr id="5" name="Title 1"/>
          <p:cNvSpPr txBox="1">
            <a:spLocks/>
          </p:cNvSpPr>
          <p:nvPr/>
        </p:nvSpPr>
        <p:spPr>
          <a:xfrm>
            <a:off x="-60512" y="3962400"/>
            <a:ext cx="9265024"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bg1">
                    <a:lumMod val="75000"/>
                  </a:schemeClr>
                </a:solidFill>
                <a:effectLst/>
                <a:uLnTx/>
                <a:uFillTx/>
                <a:latin typeface="Arial" pitchFamily="34" charset="0"/>
                <a:ea typeface="+mj-ea"/>
                <a:cs typeface="+mj-cs"/>
              </a:rPr>
              <a:t>Sample slides from AAI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dirty="0" smtClean="0">
                <a:ln>
                  <a:noFill/>
                </a:ln>
                <a:solidFill>
                  <a:schemeClr val="bg1">
                    <a:lumMod val="75000"/>
                  </a:schemeClr>
                </a:solidFill>
                <a:effectLst/>
                <a:uLnTx/>
                <a:uFillTx/>
                <a:latin typeface="Arial" pitchFamily="34" charset="0"/>
                <a:ea typeface="+mj-ea"/>
                <a:cs typeface="+mj-cs"/>
              </a:rPr>
              <a:t>Training on Human Trafficking</a:t>
            </a:r>
            <a:endParaRPr kumimoji="0" lang="en-US" sz="4400" b="1" i="0" u="none" strike="noStrike" kern="0" cap="none" spc="0" normalizeH="0" noProof="0" dirty="0" smtClean="0">
              <a:ln>
                <a:noFill/>
              </a:ln>
              <a:solidFill>
                <a:schemeClr val="bg1">
                  <a:lumMod val="75000"/>
                </a:schemeClr>
              </a:solidFill>
              <a:effectLst/>
              <a:uLnTx/>
              <a:uFillTx/>
              <a:latin typeface="Arial" pitchFamily="34" charset="0"/>
              <a:ea typeface="+mj-ea"/>
              <a:cs typeface="+mj-cs"/>
            </a:endParaRPr>
          </a:p>
        </p:txBody>
      </p:sp>
      <p:sp>
        <p:nvSpPr>
          <p:cNvPr id="7"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Tree>
    <p:extLst>
      <p:ext uri="{BB962C8B-B14F-4D97-AF65-F5344CB8AC3E}">
        <p14:creationId xmlns:p14="http://schemas.microsoft.com/office/powerpoint/2010/main" val="20756823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fficking woman in chain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9144001" cy="6960872"/>
          </a:xfrm>
          <a:prstGeom prst="rect">
            <a:avLst/>
          </a:prstGeom>
        </p:spPr>
      </p:pic>
      <p:sp>
        <p:nvSpPr>
          <p:cNvPr id="3" name="TextBox 2"/>
          <p:cNvSpPr txBox="1"/>
          <p:nvPr/>
        </p:nvSpPr>
        <p:spPr>
          <a:xfrm>
            <a:off x="152400" y="1143000"/>
            <a:ext cx="6832600" cy="3416320"/>
          </a:xfrm>
          <a:prstGeom prst="rect">
            <a:avLst/>
          </a:prstGeom>
          <a:noFill/>
        </p:spPr>
        <p:txBody>
          <a:bodyPr wrap="square" rtlCol="0">
            <a:spAutoFit/>
          </a:bodyPr>
          <a:lstStyle/>
          <a:p>
            <a:r>
              <a:rPr lang="en-US" sz="7200" dirty="0"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Courier"/>
                <a:cs typeface="Courier"/>
              </a:rPr>
              <a:t>human</a:t>
            </a:r>
          </a:p>
          <a:p>
            <a:r>
              <a:rPr lang="en-US" sz="7200" dirty="0"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Courier"/>
                <a:cs typeface="Courier"/>
              </a:rPr>
              <a:t>trafficking</a:t>
            </a:r>
          </a:p>
          <a:p>
            <a:r>
              <a:rPr lang="en-US" sz="7200" dirty="0" smtClean="0">
                <a:ln w="18415" cmpd="sng">
                  <a:solidFill>
                    <a:srgbClr val="FFFFFF"/>
                  </a:solidFill>
                  <a:prstDash val="solid"/>
                </a:ln>
                <a:solidFill>
                  <a:schemeClr val="accent1">
                    <a:lumMod val="75000"/>
                  </a:schemeClr>
                </a:solidFill>
                <a:effectLst>
                  <a:outerShdw blurRad="63500" dir="3600000" algn="tl" rotWithShape="0">
                    <a:srgbClr val="000000">
                      <a:alpha val="70000"/>
                    </a:srgbClr>
                  </a:outerShdw>
                </a:effectLst>
                <a:latin typeface="Courier"/>
                <a:cs typeface="Courier"/>
              </a:rPr>
              <a:t>is SLAVERY</a:t>
            </a:r>
          </a:p>
        </p:txBody>
      </p:sp>
    </p:spTree>
    <p:extLst>
      <p:ext uri="{BB962C8B-B14F-4D97-AF65-F5344CB8AC3E}">
        <p14:creationId xmlns:p14="http://schemas.microsoft.com/office/powerpoint/2010/main" val="279857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66"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B0091B11-BC20-8D43-B4F3-10CF225C457D}" type="slidenum">
              <a:rPr lang="en-US" sz="1200">
                <a:solidFill>
                  <a:srgbClr val="8C8686"/>
                </a:solidFill>
                <a:latin typeface="Calibri" charset="0"/>
              </a:rPr>
              <a:pPr eaLnBrk="1" hangingPunct="1"/>
              <a:t>17</a:t>
            </a:fld>
            <a:endParaRPr lang="en-US" sz="1200">
              <a:solidFill>
                <a:srgbClr val="8C8686"/>
              </a:solidFill>
              <a:latin typeface="Calibri" charset="0"/>
            </a:endParaRPr>
          </a:p>
        </p:txBody>
      </p:sp>
      <p:sp>
        <p:nvSpPr>
          <p:cNvPr id="36867" name="Text Box 6"/>
          <p:cNvSpPr txBox="1">
            <a:spLocks noChangeArrowheads="1"/>
          </p:cNvSpPr>
          <p:nvPr/>
        </p:nvSpPr>
        <p:spPr bwMode="auto">
          <a:xfrm rot="-5400000">
            <a:off x="-1295400" y="5238750"/>
            <a:ext cx="289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r>
              <a:rPr lang="en-US" sz="1400" i="1">
                <a:solidFill>
                  <a:schemeClr val="bg1"/>
                </a:solidFill>
                <a:latin typeface="Arial Narrow" charset="0"/>
                <a:cs typeface="Arial" charset="0"/>
              </a:rPr>
              <a:t>© Airline Ambassadors International </a:t>
            </a:r>
            <a:endParaRPr lang="en-US" sz="1400">
              <a:solidFill>
                <a:schemeClr val="bg1"/>
              </a:solidFill>
              <a:latin typeface="Arial Narrow" charset="0"/>
              <a:cs typeface="Arial" charset="0"/>
            </a:endParaRPr>
          </a:p>
        </p:txBody>
      </p:sp>
      <p:sp>
        <p:nvSpPr>
          <p:cNvPr id="20" name="Content Placeholder 2"/>
          <p:cNvSpPr>
            <a:spLocks noGrp="1"/>
          </p:cNvSpPr>
          <p:nvPr>
            <p:ph sz="half" idx="1"/>
          </p:nvPr>
        </p:nvSpPr>
        <p:spPr>
          <a:xfrm>
            <a:off x="5126038" y="1828800"/>
            <a:ext cx="4017962" cy="3505200"/>
          </a:xfrm>
        </p:spPr>
        <p:txBody>
          <a:bodyPr>
            <a:noAutofit/>
          </a:bodyPr>
          <a:lstStyle/>
          <a:p>
            <a:pPr marL="0" indent="0">
              <a:lnSpc>
                <a:spcPct val="105000"/>
              </a:lnSpc>
              <a:buFont typeface="Arial" pitchFamily="34" charset="0"/>
              <a:buNone/>
              <a:defRPr/>
            </a:pPr>
            <a:r>
              <a:rPr lang="en-US" dirty="0" smtClean="0">
                <a:solidFill>
                  <a:schemeClr val="tx2">
                    <a:lumMod val="75000"/>
                  </a:schemeClr>
                </a:solidFill>
                <a:latin typeface="Lucida Grande"/>
                <a:cs typeface="Arial" pitchFamily="34" charset="0"/>
              </a:rPr>
              <a:t>Airline and airport personnel are in a unique position to detect and discern human trafficking situations.</a:t>
            </a:r>
          </a:p>
          <a:p>
            <a:pPr marL="0" indent="0">
              <a:lnSpc>
                <a:spcPct val="105000"/>
              </a:lnSpc>
              <a:buFont typeface="Arial" pitchFamily="34" charset="0"/>
              <a:buNone/>
              <a:defRPr/>
            </a:pPr>
            <a:endParaRPr lang="en-US" sz="2400" dirty="0" smtClean="0">
              <a:solidFill>
                <a:schemeClr val="tx2">
                  <a:lumMod val="75000"/>
                </a:schemeClr>
              </a:solidFill>
              <a:latin typeface="Lucida Grande"/>
              <a:cs typeface="Arial" pitchFamily="34" charset="0"/>
            </a:endParaRPr>
          </a:p>
          <a:p>
            <a:pPr marL="0" indent="0">
              <a:lnSpc>
                <a:spcPct val="105000"/>
              </a:lnSpc>
              <a:buFont typeface="Arial" pitchFamily="34" charset="0"/>
              <a:buNone/>
              <a:defRPr/>
            </a:pPr>
            <a:r>
              <a:rPr lang="en-US" sz="2400" b="1" dirty="0" smtClean="0">
                <a:solidFill>
                  <a:schemeClr val="tx2">
                    <a:lumMod val="75000"/>
                  </a:schemeClr>
                </a:solidFill>
                <a:latin typeface="Lucida Grande"/>
                <a:cs typeface="Arial" pitchFamily="34" charset="0"/>
              </a:rPr>
              <a:t>  </a:t>
            </a:r>
          </a:p>
        </p:txBody>
      </p:sp>
      <p:sp>
        <p:nvSpPr>
          <p:cNvPr id="8" name="Title 11"/>
          <p:cNvSpPr txBox="1">
            <a:spLocks/>
          </p:cNvSpPr>
          <p:nvPr/>
        </p:nvSpPr>
        <p:spPr>
          <a:xfrm>
            <a:off x="381000" y="152400"/>
            <a:ext cx="7508875" cy="1401763"/>
          </a:xfrm>
          <a:prstGeom prst="rect">
            <a:avLst/>
          </a:prstGeom>
          <a:solidFill>
            <a:srgbClr val="FFFFFF">
              <a:alpha val="40000"/>
            </a:srgbClr>
          </a:solidFill>
        </p:spPr>
        <p:txBody>
          <a:bodyPr anchor="ctr">
            <a:normAutofit fontScale="97500"/>
          </a:bodyPr>
          <a:lstStyle/>
          <a:p>
            <a:pPr algn="r" defTabSz="914400" fontAlgn="auto">
              <a:spcAft>
                <a:spcPts val="0"/>
              </a:spcAft>
              <a:defRPr/>
            </a:pPr>
            <a:r>
              <a:rPr lang="en-US" sz="3600" b="1" dirty="0">
                <a:solidFill>
                  <a:schemeClr val="tx2">
                    <a:lumMod val="75000"/>
                  </a:schemeClr>
                </a:solidFill>
                <a:latin typeface="Lucida Grande"/>
                <a:ea typeface="+mj-ea"/>
                <a:cs typeface="Arial" pitchFamily="34" charset="0"/>
              </a:rPr>
              <a:t>Why Does the Airline/Travel Industry Need </a:t>
            </a:r>
            <a:r>
              <a:rPr lang="en-US" sz="3600" b="1" dirty="0" smtClean="0">
                <a:solidFill>
                  <a:schemeClr val="tx2">
                    <a:lumMod val="75000"/>
                  </a:schemeClr>
                </a:solidFill>
                <a:latin typeface="Lucida Grande"/>
                <a:ea typeface="+mj-ea"/>
                <a:cs typeface="Arial" pitchFamily="34" charset="0"/>
              </a:rPr>
              <a:t>Training?</a:t>
            </a:r>
            <a:endParaRPr lang="en-US" sz="3600" b="1" dirty="0">
              <a:solidFill>
                <a:schemeClr val="tx2">
                  <a:lumMod val="75000"/>
                </a:schemeClr>
              </a:solidFill>
              <a:latin typeface="Arial" pitchFamily="34" charset="0"/>
              <a:ea typeface="+mj-ea"/>
              <a:cs typeface="Arial" pitchFamily="34" charset="0"/>
            </a:endParaRPr>
          </a:p>
        </p:txBody>
      </p:sp>
      <p:pic>
        <p:nvPicPr>
          <p:cNvPr id="3" name="Picture 2" descr="Ukraine Flight Cr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581" y="2189957"/>
            <a:ext cx="5087937" cy="381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7921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P900422153 (1).JPG"/>
          <p:cNvPicPr>
            <a:picLocks noChangeAspect="1"/>
          </p:cNvPicPr>
          <p:nvPr/>
        </p:nvPicPr>
        <p:blipFill>
          <a:blip r:embed="rId3" cstate="email"/>
          <a:srcRec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36DD9FB1-8287-4759-AAB4-D55C1C8559A0}" type="slidenum">
              <a:rPr lang="en-US" smtClean="0"/>
              <a:pPr/>
              <a:t>18</a:t>
            </a:fld>
            <a:endParaRPr lang="en-US" dirty="0"/>
          </a:p>
        </p:txBody>
      </p:sp>
      <p:sp>
        <p:nvSpPr>
          <p:cNvPr id="7" name="Text Box 6"/>
          <p:cNvSpPr txBox="1">
            <a:spLocks noChangeArrowheads="1"/>
          </p:cNvSpPr>
          <p:nvPr/>
        </p:nvSpPr>
        <p:spPr bwMode="auto">
          <a:xfrm rot="16200000">
            <a:off x="-129520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17" name="Rectangle 16"/>
          <p:cNvSpPr/>
          <p:nvPr/>
        </p:nvSpPr>
        <p:spPr>
          <a:xfrm>
            <a:off x="0" y="3429000"/>
            <a:ext cx="9220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a:spLocks noGrp="1"/>
          </p:cNvSpPr>
          <p:nvPr>
            <p:ph sz="half" idx="1"/>
          </p:nvPr>
        </p:nvSpPr>
        <p:spPr>
          <a:xfrm>
            <a:off x="0" y="3581400"/>
            <a:ext cx="8763000" cy="1066800"/>
          </a:xfrm>
          <a:noFill/>
          <a:ln>
            <a:noFill/>
          </a:ln>
        </p:spPr>
        <p:txBody>
          <a:bodyPr>
            <a:noAutofit/>
          </a:bodyPr>
          <a:lstStyle/>
          <a:p>
            <a:pPr marL="0" indent="0">
              <a:buNone/>
              <a:defRPr/>
            </a:pPr>
            <a:r>
              <a:rPr kumimoji="1" lang="en-US" sz="3200" dirty="0" smtClean="0">
                <a:cs typeface="Arial" pitchFamily="34" charset="0"/>
              </a:rPr>
              <a:t>Busy airports are natural distribution hubs for human trafficking.</a:t>
            </a:r>
            <a:endParaRPr kumimoji="1" lang="en-US" sz="3200" b="1" dirty="0" smtClean="0">
              <a:solidFill>
                <a:srgbClr val="002060"/>
              </a:solidFill>
              <a:latin typeface="Arial" pitchFamily="34" charset="0"/>
              <a:cs typeface="Arial" pitchFamily="34" charset="0"/>
            </a:endParaRPr>
          </a:p>
        </p:txBody>
      </p:sp>
      <p:sp>
        <p:nvSpPr>
          <p:cNvPr id="8" name="Title 11"/>
          <p:cNvSpPr txBox="1">
            <a:spLocks/>
          </p:cNvSpPr>
          <p:nvPr/>
        </p:nvSpPr>
        <p:spPr>
          <a:xfrm>
            <a:off x="307778" y="152400"/>
            <a:ext cx="8379022" cy="1401762"/>
          </a:xfrm>
          <a:prstGeom prst="rect">
            <a:avLst/>
          </a:prstGeom>
          <a:solidFill>
            <a:srgbClr val="FFFFFF">
              <a:alpha val="40000"/>
            </a:srgbClr>
          </a:solidFill>
        </p:spPr>
        <p:txBody>
          <a:bodyPr vert="horz" lIns="91440" tIns="45720" rIns="91440" bIns="45720" rtlCol="0" anchor="ctr">
            <a:normAutofit fontScale="97500" lnSpcReduction="10000"/>
          </a:bodyPr>
          <a:lstStyle/>
          <a:p>
            <a:pPr lvl="0" algn="r">
              <a:spcBef>
                <a:spcPct val="0"/>
              </a:spcBef>
              <a:defRPr/>
            </a:pPr>
            <a:r>
              <a:rPr lang="en-US" sz="4400" b="1" dirty="0">
                <a:latin typeface="Arial" pitchFamily="34" charset="0"/>
                <a:cs typeface="Arial" pitchFamily="34" charset="0"/>
              </a:rPr>
              <a:t>Traffickers Use </a:t>
            </a:r>
          </a:p>
          <a:p>
            <a:pPr lvl="0" algn="r">
              <a:spcBef>
                <a:spcPct val="0"/>
              </a:spcBef>
              <a:defRPr/>
            </a:pPr>
            <a:r>
              <a:rPr lang="en-US" sz="4400" b="1" dirty="0">
                <a:latin typeface="Arial" pitchFamily="34" charset="0"/>
                <a:cs typeface="Arial" pitchFamily="34" charset="0"/>
              </a:rPr>
              <a:t>Commercial Air Travel</a:t>
            </a:r>
          </a:p>
        </p:txBody>
      </p:sp>
    </p:spTree>
    <p:extLst>
      <p:ext uri="{BB962C8B-B14F-4D97-AF65-F5344CB8AC3E}">
        <p14:creationId xmlns:p14="http://schemas.microsoft.com/office/powerpoint/2010/main" val="8127149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DD9FB1-8287-4759-AAB4-D55C1C8559A0}" type="slidenum">
              <a:rPr lang="en-US" smtClean="0"/>
              <a:pPr/>
              <a:t>19</a:t>
            </a:fld>
            <a:endParaRPr lang="en-US" dirty="0"/>
          </a:p>
        </p:txBody>
      </p:sp>
      <p:pic>
        <p:nvPicPr>
          <p:cNvPr id="26" name="Picture 25" descr="MP900422562.JPG"/>
          <p:cNvPicPr>
            <a:picLocks noChangeAspect="1"/>
          </p:cNvPicPr>
          <p:nvPr/>
        </p:nvPicPr>
        <p:blipFill>
          <a:blip r:embed="rId3" cstate="email"/>
          <a:srcRect/>
          <a:stretch>
            <a:fillRect/>
          </a:stretch>
        </p:blipFill>
        <p:spPr>
          <a:xfrm>
            <a:off x="0" y="1873468"/>
            <a:ext cx="5181600" cy="4953000"/>
          </a:xfrm>
          <a:prstGeom prst="rect">
            <a:avLst/>
          </a:prstGeom>
          <a:ln w="25400">
            <a:solidFill>
              <a:schemeClr val="tx1"/>
            </a:solidFill>
          </a:ln>
        </p:spPr>
      </p:pic>
      <p:sp>
        <p:nvSpPr>
          <p:cNvPr id="7" name="Text Box 6"/>
          <p:cNvSpPr txBox="1">
            <a:spLocks noChangeArrowheads="1"/>
          </p:cNvSpPr>
          <p:nvPr/>
        </p:nvSpPr>
        <p:spPr bwMode="auto">
          <a:xfrm rot="16200000">
            <a:off x="-129520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20" name="Content Placeholder 2"/>
          <p:cNvSpPr>
            <a:spLocks noGrp="1"/>
          </p:cNvSpPr>
          <p:nvPr>
            <p:ph sz="half" idx="1"/>
          </p:nvPr>
        </p:nvSpPr>
        <p:spPr>
          <a:xfrm>
            <a:off x="5486400" y="1828800"/>
            <a:ext cx="3505200" cy="3810000"/>
          </a:xfrm>
          <a:noFill/>
          <a:ln>
            <a:noFill/>
          </a:ln>
        </p:spPr>
        <p:txBody>
          <a:bodyPr>
            <a:noAutofit/>
          </a:bodyPr>
          <a:lstStyle/>
          <a:p>
            <a:pPr marL="0" indent="0">
              <a:lnSpc>
                <a:spcPct val="105000"/>
              </a:lnSpc>
              <a:buNone/>
              <a:defRPr/>
            </a:pPr>
            <a:r>
              <a:rPr lang="en-US" sz="3200" b="1" dirty="0" smtClean="0">
                <a:latin typeface="Arial" pitchFamily="34" charset="0"/>
                <a:cs typeface="Arial" pitchFamily="34" charset="0"/>
              </a:rPr>
              <a:t>All airport personnel </a:t>
            </a:r>
            <a:r>
              <a:rPr lang="en-US" sz="3200" dirty="0" smtClean="0">
                <a:latin typeface="Arial" pitchFamily="34" charset="0"/>
                <a:cs typeface="Arial" pitchFamily="34" charset="0"/>
              </a:rPr>
              <a:t>are</a:t>
            </a:r>
            <a:r>
              <a:rPr lang="en-US" sz="3200" b="1" dirty="0" smtClean="0">
                <a:latin typeface="Arial" pitchFamily="34" charset="0"/>
                <a:cs typeface="Arial" pitchFamily="34" charset="0"/>
              </a:rPr>
              <a:t> </a:t>
            </a:r>
            <a:r>
              <a:rPr lang="en-US" sz="3200" dirty="0" smtClean="0">
                <a:cs typeface="Arial" pitchFamily="34" charset="0"/>
              </a:rPr>
              <a:t>in a unique position to detect &amp; discern possible human trafficking situations as well as</a:t>
            </a:r>
          </a:p>
          <a:p>
            <a:pPr marL="0" indent="0">
              <a:lnSpc>
                <a:spcPct val="105000"/>
              </a:lnSpc>
              <a:buNone/>
              <a:defRPr/>
            </a:pPr>
            <a:r>
              <a:rPr lang="en-US" sz="3200" b="1" dirty="0" smtClean="0">
                <a:cs typeface="Arial" pitchFamily="34" charset="0"/>
              </a:rPr>
              <a:t>Business Travelers </a:t>
            </a:r>
            <a:r>
              <a:rPr lang="en-US" sz="3200" dirty="0" smtClean="0">
                <a:cs typeface="Arial" pitchFamily="34" charset="0"/>
              </a:rPr>
              <a:t>who fly frequently</a:t>
            </a:r>
          </a:p>
        </p:txBody>
      </p:sp>
      <p:sp>
        <p:nvSpPr>
          <p:cNvPr id="8" name="Title 11"/>
          <p:cNvSpPr txBox="1">
            <a:spLocks/>
          </p:cNvSpPr>
          <p:nvPr/>
        </p:nvSpPr>
        <p:spPr>
          <a:xfrm>
            <a:off x="381000" y="152400"/>
            <a:ext cx="8382000" cy="1401762"/>
          </a:xfrm>
          <a:prstGeom prst="rect">
            <a:avLst/>
          </a:prstGeom>
          <a:solidFill>
            <a:srgbClr val="FFFFFF">
              <a:alpha val="40000"/>
            </a:srgbClr>
          </a:solidFill>
        </p:spPr>
        <p:txBody>
          <a:bodyPr vert="horz" lIns="91440" tIns="45720" rIns="91440" bIns="45720" rtlCol="0" anchor="ctr">
            <a:normAutofit fontScale="97500" lnSpcReduction="10000"/>
          </a:bodyPr>
          <a:lstStyle/>
          <a:p>
            <a:pPr lvl="0" algn="r">
              <a:spcBef>
                <a:spcPct val="0"/>
              </a:spcBef>
              <a:defRPr/>
            </a:pPr>
            <a:r>
              <a:rPr lang="en-US" sz="4400" b="1" dirty="0" smtClean="0">
                <a:latin typeface="Arial" pitchFamily="34" charset="0"/>
                <a:cs typeface="Arial" pitchFamily="34" charset="0"/>
              </a:rPr>
              <a:t>Who can help?</a:t>
            </a:r>
            <a:r>
              <a:rPr lang="en-US" sz="4400" b="1" dirty="0">
                <a:latin typeface="Arial" pitchFamily="34" charset="0"/>
                <a:cs typeface="Arial" pitchFamily="34" charset="0"/>
              </a:rPr>
              <a:t/>
            </a:r>
            <a:br>
              <a:rPr lang="en-US" sz="4400" b="1" dirty="0">
                <a:latin typeface="Arial" pitchFamily="34" charset="0"/>
                <a:cs typeface="Arial" pitchFamily="34" charset="0"/>
              </a:rPr>
            </a:b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2109521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733800" y="0"/>
            <a:ext cx="5421313" cy="6858000"/>
          </a:xfrm>
          <a:prstGeom prst="rect">
            <a:avLst/>
          </a:prstGeom>
          <a:solidFill>
            <a:schemeClr val="accent1">
              <a:lumMod val="60000"/>
              <a:lumOff val="40000"/>
            </a:schemeClr>
          </a:solidFill>
          <a:ln>
            <a:miter lim="800000"/>
            <a:headEnd/>
            <a:tailEnd/>
          </a:ln>
        </p:spPr>
        <p:txBody>
          <a:bodyPr/>
          <a:lstStyle/>
          <a:p>
            <a:pPr fontAlgn="auto">
              <a:spcBef>
                <a:spcPts val="0"/>
              </a:spcBef>
              <a:spcAft>
                <a:spcPts val="0"/>
              </a:spcAft>
              <a:defRPr/>
            </a:pPr>
            <a:endParaRPr lang="en-US" sz="3600" b="1" dirty="0">
              <a:solidFill>
                <a:srgbClr val="002060"/>
              </a:solidFill>
              <a:latin typeface="+mn-lt"/>
            </a:endParaRPr>
          </a:p>
        </p:txBody>
      </p:sp>
      <p:sp>
        <p:nvSpPr>
          <p:cNvPr id="15363" name="Rectangle 1"/>
          <p:cNvSpPr>
            <a:spLocks noChangeArrowheads="1"/>
          </p:cNvSpPr>
          <p:nvPr/>
        </p:nvSpPr>
        <p:spPr bwMode="auto">
          <a:xfrm>
            <a:off x="126999" y="214998"/>
            <a:ext cx="9753600" cy="1077218"/>
          </a:xfrm>
          <a:prstGeom prst="rect">
            <a:avLst/>
          </a:prstGeom>
          <a:solidFill>
            <a:schemeClr val="accent1">
              <a:lumMod val="40000"/>
              <a:lumOff val="60000"/>
            </a:schemeClr>
          </a:solidFill>
          <a:ln>
            <a:noFill/>
          </a:ln>
          <a:extLst/>
        </p:spPr>
        <p:txBody>
          <a:bodyPr wrap="square">
            <a:spAutoFit/>
          </a:bodyPr>
          <a:lstStyle/>
          <a:p>
            <a:pPr>
              <a:defRPr/>
            </a:pPr>
            <a:r>
              <a:rPr lang="en-US" sz="4000" b="1" dirty="0" smtClean="0">
                <a:solidFill>
                  <a:schemeClr val="tx2">
                    <a:lumMod val="75000"/>
                  </a:schemeClr>
                </a:solidFill>
                <a:latin typeface="Arial" pitchFamily="34" charset="0"/>
              </a:rPr>
              <a:t>Airline Ambassadors International</a:t>
            </a:r>
          </a:p>
          <a:p>
            <a:pPr>
              <a:defRPr/>
            </a:pPr>
            <a:r>
              <a:rPr lang="en-US" sz="2400" dirty="0" smtClean="0">
                <a:solidFill>
                  <a:schemeClr val="tx2">
                    <a:lumMod val="75000"/>
                  </a:schemeClr>
                </a:solidFill>
                <a:latin typeface="Lucida Grande"/>
              </a:rPr>
              <a:t>A </a:t>
            </a:r>
            <a:r>
              <a:rPr lang="en-US" sz="2400" dirty="0">
                <a:solidFill>
                  <a:schemeClr val="tx2">
                    <a:lumMod val="75000"/>
                  </a:schemeClr>
                </a:solidFill>
                <a:latin typeface="Lucida Grande"/>
              </a:rPr>
              <a:t>unique model of employee initiative and </a:t>
            </a:r>
            <a:r>
              <a:rPr lang="en-US" sz="2400" dirty="0" smtClean="0">
                <a:solidFill>
                  <a:schemeClr val="tx2">
                    <a:lumMod val="75000"/>
                  </a:schemeClr>
                </a:solidFill>
                <a:latin typeface="Lucida Grande"/>
              </a:rPr>
              <a:t>engagement</a:t>
            </a:r>
            <a:endParaRPr lang="en-US" sz="4000" b="1" dirty="0">
              <a:solidFill>
                <a:schemeClr val="tx2">
                  <a:lumMod val="75000"/>
                </a:schemeClr>
              </a:solidFill>
              <a:latin typeface="Arial" pitchFamily="34" charset="0"/>
            </a:endParaRPr>
          </a:p>
        </p:txBody>
      </p:sp>
      <p:sp>
        <p:nvSpPr>
          <p:cNvPr id="62469" name="TextBox 4"/>
          <p:cNvSpPr txBox="1">
            <a:spLocks noChangeArrowheads="1"/>
          </p:cNvSpPr>
          <p:nvPr/>
        </p:nvSpPr>
        <p:spPr bwMode="auto">
          <a:xfrm>
            <a:off x="669925" y="5753100"/>
            <a:ext cx="8024813" cy="646113"/>
          </a:xfrm>
          <a:prstGeom prst="rect">
            <a:avLst/>
          </a:prstGeom>
          <a:noFill/>
          <a:ln w="9525">
            <a:noFill/>
            <a:miter lim="800000"/>
            <a:headEnd/>
            <a:tailEnd/>
          </a:ln>
        </p:spPr>
        <p:txBody>
          <a:bodyPr>
            <a:spAutoFit/>
          </a:bodyPr>
          <a:lstStyle/>
          <a:p>
            <a:pPr fontAlgn="auto">
              <a:spcBef>
                <a:spcPts val="0"/>
              </a:spcBef>
              <a:spcAft>
                <a:spcPts val="0"/>
              </a:spcAft>
              <a:defRPr/>
            </a:pPr>
            <a:endParaRPr kumimoji="1" lang="en-US" sz="3600" b="1" u="sng" dirty="0">
              <a:solidFill>
                <a:schemeClr val="accent1">
                  <a:lumMod val="75000"/>
                </a:schemeClr>
              </a:solidFill>
              <a:latin typeface="+mj-lt"/>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351399"/>
            <a:ext cx="3505201" cy="297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53656" y="1952669"/>
            <a:ext cx="5181600" cy="4524315"/>
          </a:xfrm>
          <a:prstGeom prst="rect">
            <a:avLst/>
          </a:prstGeom>
        </p:spPr>
        <p:txBody>
          <a:bodyPr wrap="square">
            <a:spAutoFit/>
          </a:bodyPr>
          <a:lstStyle/>
          <a:p>
            <a:pPr>
              <a:defRPr/>
            </a:pPr>
            <a:r>
              <a:rPr lang="en-US" sz="2400" dirty="0" smtClean="0">
                <a:solidFill>
                  <a:schemeClr val="tx2">
                    <a:lumMod val="75000"/>
                  </a:schemeClr>
                </a:solidFill>
                <a:latin typeface="Lucida Grande"/>
              </a:rPr>
              <a:t>  A </a:t>
            </a:r>
            <a:r>
              <a:rPr lang="en-US" sz="2400" dirty="0">
                <a:solidFill>
                  <a:schemeClr val="tx2">
                    <a:lumMod val="75000"/>
                  </a:schemeClr>
                </a:solidFill>
                <a:latin typeface="Lucida Grande"/>
              </a:rPr>
              <a:t>U.N. registered NGO </a:t>
            </a:r>
            <a:r>
              <a:rPr lang="en-US" sz="2400" dirty="0" smtClean="0">
                <a:solidFill>
                  <a:schemeClr val="tx2">
                    <a:lumMod val="75000"/>
                  </a:schemeClr>
                </a:solidFill>
                <a:latin typeface="Lucida Grande"/>
              </a:rPr>
              <a:t>- non   governmental </a:t>
            </a:r>
            <a:r>
              <a:rPr lang="en-US" sz="2400" dirty="0">
                <a:solidFill>
                  <a:schemeClr val="tx2">
                    <a:lumMod val="75000"/>
                  </a:schemeClr>
                </a:solidFill>
                <a:latin typeface="Lucida Grande"/>
              </a:rPr>
              <a:t>organization – </a:t>
            </a:r>
          </a:p>
          <a:p>
            <a:pPr>
              <a:defRPr/>
            </a:pPr>
            <a:endParaRPr lang="en-US" sz="2400" dirty="0">
              <a:solidFill>
                <a:schemeClr val="tx2">
                  <a:lumMod val="75000"/>
                </a:schemeClr>
              </a:solidFill>
              <a:latin typeface="Lucida Grande"/>
            </a:endParaRPr>
          </a:p>
          <a:p>
            <a:pPr>
              <a:defRPr/>
            </a:pPr>
            <a:r>
              <a:rPr lang="en-US" sz="2400" dirty="0" smtClean="0">
                <a:solidFill>
                  <a:schemeClr val="tx2">
                    <a:lumMod val="75000"/>
                  </a:schemeClr>
                </a:solidFill>
                <a:latin typeface="Lucida Grande"/>
              </a:rPr>
              <a:t>Only </a:t>
            </a:r>
            <a:r>
              <a:rPr lang="en-US" sz="2400" dirty="0">
                <a:solidFill>
                  <a:schemeClr val="tx2">
                    <a:lumMod val="75000"/>
                  </a:schemeClr>
                </a:solidFill>
                <a:latin typeface="Lucida Grande"/>
              </a:rPr>
              <a:t>independent relief and development charity of the airline industry</a:t>
            </a:r>
            <a:br>
              <a:rPr lang="en-US" sz="2400" dirty="0">
                <a:solidFill>
                  <a:schemeClr val="tx2">
                    <a:lumMod val="75000"/>
                  </a:schemeClr>
                </a:solidFill>
                <a:latin typeface="Lucida Grande"/>
              </a:rPr>
            </a:br>
            <a:endParaRPr lang="en-US" sz="2400" dirty="0">
              <a:solidFill>
                <a:schemeClr val="tx2">
                  <a:lumMod val="75000"/>
                </a:schemeClr>
              </a:solidFill>
              <a:latin typeface="Lucida Grande"/>
            </a:endParaRPr>
          </a:p>
          <a:p>
            <a:pPr>
              <a:defRPr/>
            </a:pPr>
            <a:r>
              <a:rPr lang="en-US" sz="2400" dirty="0" smtClean="0">
                <a:solidFill>
                  <a:schemeClr val="tx2">
                    <a:lumMod val="75000"/>
                  </a:schemeClr>
                </a:solidFill>
                <a:latin typeface="Lucida Grande"/>
              </a:rPr>
              <a:t>Begun by airline </a:t>
            </a:r>
            <a:r>
              <a:rPr lang="en-US" sz="2400" dirty="0">
                <a:solidFill>
                  <a:schemeClr val="tx2">
                    <a:lumMod val="75000"/>
                  </a:schemeClr>
                </a:solidFill>
                <a:latin typeface="Lucida Grande"/>
              </a:rPr>
              <a:t>personnel using </a:t>
            </a:r>
            <a:r>
              <a:rPr lang="en-US" sz="2400" dirty="0" smtClean="0">
                <a:solidFill>
                  <a:schemeClr val="tx2">
                    <a:lumMod val="75000"/>
                  </a:schemeClr>
                </a:solidFill>
                <a:latin typeface="Lucida Grande"/>
              </a:rPr>
              <a:t> pass privileges to </a:t>
            </a:r>
            <a:r>
              <a:rPr lang="en-US" sz="2400" dirty="0">
                <a:solidFill>
                  <a:schemeClr val="tx2">
                    <a:lumMod val="75000"/>
                  </a:schemeClr>
                </a:solidFill>
                <a:latin typeface="Lucida Grande"/>
              </a:rPr>
              <a:t>assist </a:t>
            </a:r>
            <a:r>
              <a:rPr lang="en-US" sz="2400" dirty="0" smtClean="0">
                <a:solidFill>
                  <a:schemeClr val="tx2">
                    <a:lumMod val="75000"/>
                  </a:schemeClr>
                </a:solidFill>
                <a:latin typeface="Lucida Grande"/>
              </a:rPr>
              <a:t>children.</a:t>
            </a:r>
            <a:r>
              <a:rPr lang="en-US" sz="2400" dirty="0">
                <a:solidFill>
                  <a:schemeClr val="tx2">
                    <a:lumMod val="75000"/>
                  </a:schemeClr>
                </a:solidFill>
                <a:latin typeface="Lucida Grande"/>
              </a:rPr>
              <a:t/>
            </a:r>
            <a:br>
              <a:rPr lang="en-US" sz="2400" dirty="0">
                <a:solidFill>
                  <a:schemeClr val="tx2">
                    <a:lumMod val="75000"/>
                  </a:schemeClr>
                </a:solidFill>
                <a:latin typeface="Lucida Grande"/>
              </a:rPr>
            </a:br>
            <a:r>
              <a:rPr lang="en-US" sz="2400" dirty="0">
                <a:solidFill>
                  <a:schemeClr val="tx2">
                    <a:lumMod val="75000"/>
                  </a:schemeClr>
                </a:solidFill>
                <a:latin typeface="Lucida Grande"/>
              </a:rPr>
              <a:t> </a:t>
            </a:r>
          </a:p>
          <a:p>
            <a:pPr>
              <a:defRPr/>
            </a:pPr>
            <a:r>
              <a:rPr lang="en-US" sz="2400" dirty="0">
                <a:solidFill>
                  <a:schemeClr val="tx2">
                    <a:lumMod val="75000"/>
                  </a:schemeClr>
                </a:solidFill>
                <a:latin typeface="Lucida Grande"/>
              </a:rPr>
              <a:t>Over 6,000 members</a:t>
            </a:r>
            <a:r>
              <a:rPr lang="en-US" sz="2400" dirty="0" smtClean="0">
                <a:solidFill>
                  <a:schemeClr val="tx2">
                    <a:lumMod val="75000"/>
                  </a:schemeClr>
                </a:solidFill>
                <a:latin typeface="Lucida Grande"/>
              </a:rPr>
              <a:t>.</a:t>
            </a:r>
          </a:p>
          <a:p>
            <a:pPr>
              <a:defRPr/>
            </a:pPr>
            <a:endParaRPr lang="en-US" sz="2400" dirty="0">
              <a:solidFill>
                <a:schemeClr val="tx2">
                  <a:lumMod val="75000"/>
                </a:schemeClr>
              </a:solidFill>
              <a:latin typeface="Lucida Grande"/>
            </a:endParaRPr>
          </a:p>
        </p:txBody>
      </p:sp>
      <p:pic>
        <p:nvPicPr>
          <p:cNvPr id="10" name="Picture 5" descr="leel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07544"/>
            <a:ext cx="2665748" cy="27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4949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2"/>
          <p:cNvPicPr>
            <a:picLocks noChangeAspect="1" noChangeArrowheads="1"/>
          </p:cNvPicPr>
          <p:nvPr/>
        </p:nvPicPr>
        <p:blipFill>
          <a:blip r:embed="rId3" cstate="email"/>
          <a:srcRect/>
          <a:stretch>
            <a:fillRect/>
          </a:stretch>
        </p:blipFill>
        <p:spPr bwMode="auto">
          <a:xfrm>
            <a:off x="0" y="-21836"/>
            <a:ext cx="9144000" cy="6879836"/>
          </a:xfrm>
          <a:prstGeom prst="rect">
            <a:avLst/>
          </a:prstGeom>
          <a:noFill/>
          <a:ln w="9525">
            <a:noFill/>
            <a:miter lim="800000"/>
            <a:headEnd/>
            <a:tailEnd/>
          </a:ln>
        </p:spPr>
      </p:pic>
      <p:sp>
        <p:nvSpPr>
          <p:cNvPr id="17" name="Rectangle 5"/>
          <p:cNvSpPr>
            <a:spLocks noChangeArrowheads="1"/>
          </p:cNvSpPr>
          <p:nvPr/>
        </p:nvSpPr>
        <p:spPr bwMode="auto">
          <a:xfrm>
            <a:off x="4233" y="1"/>
            <a:ext cx="3729567" cy="6857999"/>
          </a:xfrm>
          <a:prstGeom prst="rect">
            <a:avLst/>
          </a:prstGeom>
          <a:solidFill>
            <a:schemeClr val="accent3">
              <a:lumMod val="40000"/>
              <a:lumOff val="60000"/>
            </a:schemeClr>
          </a:solidFill>
          <a:ln w="9525">
            <a:noFill/>
            <a:miter lim="800000"/>
            <a:headEnd/>
            <a:tailEnd/>
          </a:ln>
          <a:effectLst>
            <a:innerShdw blurRad="114300">
              <a:prstClr val="black"/>
            </a:innerShdw>
          </a:effectLst>
        </p:spPr>
        <p:txBody>
          <a:bodyPr wrap="square">
            <a:noAutofit/>
          </a:bodyPr>
          <a:lstStyle/>
          <a:p>
            <a:pPr algn="ctr"/>
            <a:endParaRPr lang="en-US" sz="3200" b="1" kern="0" dirty="0" smtClean="0">
              <a:solidFill>
                <a:srgbClr val="002060"/>
              </a:solidFill>
              <a:latin typeface="Arial" pitchFamily="34" charset="0"/>
            </a:endParaRPr>
          </a:p>
          <a:p>
            <a:pPr algn="ctr"/>
            <a:endParaRPr lang="en-US" sz="3200" b="1" kern="0" dirty="0">
              <a:solidFill>
                <a:srgbClr val="002060"/>
              </a:solidFill>
              <a:latin typeface="Arial" pitchFamily="34" charset="0"/>
            </a:endParaRPr>
          </a:p>
          <a:p>
            <a:pPr algn="ctr"/>
            <a:r>
              <a:rPr lang="en-US" sz="3200" b="1" kern="0" dirty="0" smtClean="0">
                <a:solidFill>
                  <a:srgbClr val="002060"/>
                </a:solidFill>
                <a:latin typeface="Arial" pitchFamily="34" charset="0"/>
              </a:rPr>
              <a:t> </a:t>
            </a:r>
            <a:r>
              <a:rPr lang="en-US" sz="3200" b="1" kern="0" dirty="0">
                <a:solidFill>
                  <a:srgbClr val="002060"/>
                </a:solidFill>
                <a:latin typeface="Arial" pitchFamily="34" charset="0"/>
              </a:rPr>
              <a:t>Modern Slavery</a:t>
            </a:r>
            <a:br>
              <a:rPr lang="en-US" sz="3200" b="1" kern="0" dirty="0">
                <a:solidFill>
                  <a:srgbClr val="002060"/>
                </a:solidFill>
                <a:latin typeface="Arial" pitchFamily="34" charset="0"/>
              </a:rPr>
            </a:br>
            <a:r>
              <a:rPr lang="en-US" sz="3200" kern="0" dirty="0">
                <a:solidFill>
                  <a:srgbClr val="002060"/>
                </a:solidFill>
              </a:rPr>
              <a:t/>
            </a:r>
            <a:br>
              <a:rPr lang="en-US" sz="3200" kern="0" dirty="0">
                <a:solidFill>
                  <a:srgbClr val="002060"/>
                </a:solidFill>
              </a:rPr>
            </a:br>
            <a:r>
              <a:rPr lang="en-US" sz="3200" kern="0" dirty="0">
                <a:solidFill>
                  <a:srgbClr val="002060"/>
                </a:solidFill>
              </a:rPr>
              <a:t/>
            </a:r>
            <a:br>
              <a:rPr lang="en-US" sz="3200" kern="0" dirty="0">
                <a:solidFill>
                  <a:srgbClr val="002060"/>
                </a:solidFill>
              </a:rPr>
            </a:br>
            <a:r>
              <a:rPr lang="en-US" sz="3200" kern="0" dirty="0">
                <a:solidFill>
                  <a:srgbClr val="002060"/>
                </a:solidFill>
              </a:rPr>
              <a:t>2014 study by </a:t>
            </a:r>
            <a:r>
              <a:rPr lang="en-US" sz="3200" kern="0" dirty="0" smtClean="0">
                <a:solidFill>
                  <a:srgbClr val="002060"/>
                </a:solidFill>
              </a:rPr>
              <a:t>International Labor Organization </a:t>
            </a:r>
            <a:r>
              <a:rPr lang="en-US" sz="3200" kern="0" dirty="0">
                <a:solidFill>
                  <a:srgbClr val="002060"/>
                </a:solidFill>
              </a:rPr>
              <a:t/>
            </a:r>
            <a:br>
              <a:rPr lang="en-US" sz="3200" kern="0" dirty="0">
                <a:solidFill>
                  <a:srgbClr val="002060"/>
                </a:solidFill>
              </a:rPr>
            </a:br>
            <a:r>
              <a:rPr lang="en-US" sz="4800" kern="0" dirty="0" smtClean="0">
                <a:solidFill>
                  <a:srgbClr val="002060"/>
                </a:solidFill>
              </a:rPr>
              <a:t>$150 BILLION</a:t>
            </a:r>
          </a:p>
          <a:p>
            <a:pPr algn="ctr"/>
            <a:r>
              <a:rPr lang="en-US" sz="4000" kern="0" dirty="0" smtClean="0">
                <a:solidFill>
                  <a:srgbClr val="002060"/>
                </a:solidFill>
              </a:rPr>
              <a:t>business!</a:t>
            </a:r>
            <a:endParaRPr lang="en-US" sz="4000" dirty="0"/>
          </a:p>
        </p:txBody>
      </p:sp>
      <p:sp>
        <p:nvSpPr>
          <p:cNvPr id="10" name="Slide Number Placeholder 9"/>
          <p:cNvSpPr>
            <a:spLocks noGrp="1"/>
          </p:cNvSpPr>
          <p:nvPr>
            <p:ph type="sldNum" sz="quarter" idx="12"/>
          </p:nvPr>
        </p:nvSpPr>
        <p:spPr/>
        <p:txBody>
          <a:bodyPr/>
          <a:lstStyle/>
          <a:p>
            <a:fld id="{36DD9FB1-8287-4759-AAB4-D55C1C8559A0}" type="slidenum">
              <a:rPr lang="en-US" smtClean="0"/>
              <a:pPr/>
              <a:t>20</a:t>
            </a:fld>
            <a:endParaRPr lang="en-US" dirty="0"/>
          </a:p>
        </p:txBody>
      </p:sp>
      <p:sp>
        <p:nvSpPr>
          <p:cNvPr id="11"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a:solidFill>
                  <a:schemeClr val="bg1"/>
                </a:solidFill>
                <a:latin typeface="Arial Narrow" pitchFamily="34" charset="0"/>
              </a:rPr>
              <a:t>© Airline Ambassadors International</a:t>
            </a:r>
            <a:endParaRPr lang="en-US" sz="1400" dirty="0">
              <a:solidFill>
                <a:schemeClr val="bg1"/>
              </a:solidFill>
              <a:latin typeface="Arial Narrow" pitchFamily="34" charset="0"/>
            </a:endParaRPr>
          </a:p>
        </p:txBody>
      </p:sp>
      <p:pic>
        <p:nvPicPr>
          <p:cNvPr id="7" name="Picture 6"/>
          <p:cNvPicPr>
            <a:picLocks noChangeAspect="1"/>
          </p:cNvPicPr>
          <p:nvPr/>
        </p:nvPicPr>
        <p:blipFill>
          <a:blip r:embed="rId4"/>
          <a:stretch>
            <a:fillRect/>
          </a:stretch>
        </p:blipFill>
        <p:spPr>
          <a:xfrm>
            <a:off x="3648869" y="-990600"/>
            <a:ext cx="5495131" cy="8763000"/>
          </a:xfrm>
          <a:prstGeom prst="rect">
            <a:avLst/>
          </a:prstGeom>
        </p:spPr>
      </p:pic>
    </p:spTree>
    <p:extLst>
      <p:ext uri="{BB962C8B-B14F-4D97-AF65-F5344CB8AC3E}">
        <p14:creationId xmlns:p14="http://schemas.microsoft.com/office/powerpoint/2010/main" val="3440481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2">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9"/>
          <p:cNvSpPr txBox="1">
            <a:spLocks/>
          </p:cNvSpPr>
          <p:nvPr/>
        </p:nvSpPr>
        <p:spPr>
          <a:xfrm>
            <a:off x="3894090" y="4572000"/>
            <a:ext cx="5181600" cy="1905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Forcing</a:t>
            </a:r>
            <a:r>
              <a:rPr kumimoji="0" lang="en-US" sz="2800" b="0" i="0" u="none" strike="noStrike" kern="1200" cap="none" spc="0" normalizeH="0" noProof="0" dirty="0" smtClean="0">
                <a:ln>
                  <a:noFill/>
                </a:ln>
                <a:solidFill>
                  <a:schemeClr val="tx1"/>
                </a:solidFill>
                <a:effectLst/>
                <a:uLnTx/>
                <a:uFillTx/>
                <a:latin typeface="+mn-lt"/>
                <a:ea typeface="+mn-ea"/>
                <a:cs typeface="+mn-cs"/>
              </a:rPr>
              <a:t> or tricking people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into bondage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Robbing</a:t>
            </a:r>
            <a:r>
              <a:rPr kumimoji="0" lang="en-US" sz="2800" b="0" i="0" u="none" strike="noStrike" kern="1200" cap="none" spc="0" normalizeH="0" noProof="0" dirty="0" smtClean="0">
                <a:ln>
                  <a:noFill/>
                </a:ln>
                <a:solidFill>
                  <a:schemeClr val="tx1"/>
                </a:solidFill>
                <a:effectLst/>
                <a:uLnTx/>
                <a:uFillTx/>
                <a:latin typeface="+mn-lt"/>
                <a:ea typeface="+mn-ea"/>
                <a:cs typeface="+mn-cs"/>
              </a:rPr>
              <a:t> people of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their identity and travel documents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9"/>
          <p:cNvSpPr>
            <a:spLocks noGrp="1"/>
          </p:cNvSpPr>
          <p:nvPr>
            <p:ph idx="1"/>
          </p:nvPr>
        </p:nvSpPr>
        <p:spPr>
          <a:xfrm>
            <a:off x="2743200" y="3962400"/>
            <a:ext cx="6324600" cy="685800"/>
          </a:xfrm>
        </p:spPr>
        <p:txBody>
          <a:bodyPr>
            <a:noAutofit/>
          </a:bodyPr>
          <a:lstStyle/>
          <a:p>
            <a:pPr marL="0" indent="0" algn="r">
              <a:buNone/>
            </a:pPr>
            <a:r>
              <a:rPr lang="en-US" sz="3400" b="1" dirty="0" smtClean="0"/>
              <a:t>…and exploit their vulnerabilities </a:t>
            </a:r>
          </a:p>
        </p:txBody>
      </p:sp>
      <p:pic>
        <p:nvPicPr>
          <p:cNvPr id="16" name="Picture 15" descr="girls.jpg"/>
          <p:cNvPicPr>
            <a:picLocks noChangeAspect="1"/>
          </p:cNvPicPr>
          <p:nvPr/>
        </p:nvPicPr>
        <p:blipFill>
          <a:blip r:embed="rId3" cstate="email"/>
          <a:srcRect/>
          <a:stretch>
            <a:fillRect/>
          </a:stretch>
        </p:blipFill>
        <p:spPr>
          <a:xfrm>
            <a:off x="77689" y="3821552"/>
            <a:ext cx="2971800" cy="2655448"/>
          </a:xfrm>
          <a:prstGeom prst="rect">
            <a:avLst/>
          </a:prstGeom>
          <a:ln w="25400">
            <a:solidFill>
              <a:schemeClr val="tx1"/>
            </a:solidFill>
          </a:ln>
        </p:spPr>
      </p:pic>
      <p:sp>
        <p:nvSpPr>
          <p:cNvPr id="14" name="Content Placeholder 9"/>
          <p:cNvSpPr txBox="1">
            <a:spLocks/>
          </p:cNvSpPr>
          <p:nvPr/>
        </p:nvSpPr>
        <p:spPr>
          <a:xfrm>
            <a:off x="228600" y="990600"/>
            <a:ext cx="4648200" cy="2133600"/>
          </a:xfrm>
          <a:prstGeom prst="rect">
            <a:avLst/>
          </a:prstGeom>
        </p:spPr>
        <p:txBody>
          <a:bodyPr vert="horz" lIns="91440" tIns="45720" rIns="91440" bIns="45720" rtlCol="0">
            <a:noAutofit/>
          </a:bodyPr>
          <a:lstStyle/>
          <a:p>
            <a:pPr marL="347472" lvl="0" indent="-347472">
              <a:buFont typeface="Arial" pitchFamily="34" charset="0"/>
              <a:buChar char="•"/>
            </a:pPr>
            <a:r>
              <a:rPr lang="en-US" sz="2800" dirty="0" smtClean="0"/>
              <a:t>Renewable sources of income </a:t>
            </a:r>
          </a:p>
          <a:p>
            <a:pPr marL="804672" lvl="1" indent="-347472">
              <a:buFont typeface="Courier New" pitchFamily="49" charset="0"/>
              <a:buChar char="­"/>
            </a:pPr>
            <a:r>
              <a:rPr lang="en-US" sz="2800" dirty="0" smtClean="0"/>
              <a:t>Often</a:t>
            </a:r>
            <a:r>
              <a:rPr lang="en-US" sz="2800" dirty="0" smtClean="0">
                <a:solidFill>
                  <a:srgbClr val="FF0000"/>
                </a:solidFill>
              </a:rPr>
              <a:t> </a:t>
            </a:r>
            <a:r>
              <a:rPr lang="en-US" sz="2800" dirty="0" smtClean="0"/>
              <a:t>“rented” or sold to paying customers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9"/>
          <p:cNvSpPr txBox="1">
            <a:spLocks/>
          </p:cNvSpPr>
          <p:nvPr/>
        </p:nvSpPr>
        <p:spPr>
          <a:xfrm>
            <a:off x="152400" y="304800"/>
            <a:ext cx="8382000" cy="685800"/>
          </a:xfrm>
          <a:prstGeom prst="rect">
            <a:avLst/>
          </a:prstGeom>
        </p:spPr>
        <p:txBody>
          <a:bodyPr vert="horz" lIns="91440" tIns="45720" rIns="91440" bIns="45720" rtlCol="0">
            <a:noAutofit/>
          </a:bodyPr>
          <a:lstStyle/>
          <a:p>
            <a:pPr lvl="0">
              <a:spcBef>
                <a:spcPct val="20000"/>
              </a:spcBef>
              <a:defRPr/>
            </a:pPr>
            <a:r>
              <a:rPr lang="en-US" sz="3600" b="1" dirty="0" smtClean="0"/>
              <a:t>Traffickers see people as commodities</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9" name="Slide Number Placeholder 8"/>
          <p:cNvSpPr>
            <a:spLocks noGrp="1"/>
          </p:cNvSpPr>
          <p:nvPr>
            <p:ph type="sldNum" sz="quarter" idx="12"/>
          </p:nvPr>
        </p:nvSpPr>
        <p:spPr/>
        <p:txBody>
          <a:bodyPr/>
          <a:lstStyle/>
          <a:p>
            <a:fld id="{36DD9FB1-8287-4759-AAB4-D55C1C8559A0}" type="slidenum">
              <a:rPr lang="en-US" smtClean="0"/>
              <a:pPr/>
              <a:t>21</a:t>
            </a:fld>
            <a:endParaRPr lang="en-US" dirty="0"/>
          </a:p>
        </p:txBody>
      </p:sp>
      <p:sp>
        <p:nvSpPr>
          <p:cNvPr id="13" name="Text Box 6"/>
          <p:cNvSpPr txBox="1">
            <a:spLocks noChangeArrowheads="1"/>
          </p:cNvSpPr>
          <p:nvPr/>
        </p:nvSpPr>
        <p:spPr bwMode="auto">
          <a:xfrm rot="16200000">
            <a:off x="-1371406" y="5255017"/>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a:solidFill>
                  <a:schemeClr val="bg1"/>
                </a:solidFill>
                <a:latin typeface="Arial Narrow" pitchFamily="34" charset="0"/>
              </a:rPr>
              <a:t>© Airline Ambassadors International</a:t>
            </a:r>
            <a:endParaRPr lang="en-US" sz="1400" dirty="0">
              <a:solidFill>
                <a:schemeClr val="bg1"/>
              </a:solidFill>
              <a:latin typeface="Arial Narrow" pitchFamily="34" charset="0"/>
            </a:endParaRPr>
          </a:p>
        </p:txBody>
      </p:sp>
      <p:pic>
        <p:nvPicPr>
          <p:cNvPr id="3074" name="Picture 2" descr="C:\Users\Airline Ambassadors\Desktop\child-prostitutes-640_s640x4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90600"/>
            <a:ext cx="3975100" cy="265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14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DDDDD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rcRect b="1280"/>
          <a:stretch>
            <a:fillRect/>
          </a:stretch>
        </p:blipFill>
        <p:spPr>
          <a:xfrm>
            <a:off x="-30990" y="15765"/>
            <a:ext cx="4517898" cy="6826636"/>
          </a:xfrm>
          <a:prstGeom prst="rect">
            <a:avLst/>
          </a:prstGeom>
          <a:ln w="25400">
            <a:solidFill>
              <a:schemeClr val="tx1"/>
            </a:solidFill>
          </a:ln>
        </p:spPr>
      </p:pic>
      <p:sp>
        <p:nvSpPr>
          <p:cNvPr id="6" name="Title 1"/>
          <p:cNvSpPr txBox="1">
            <a:spLocks/>
          </p:cNvSpPr>
          <p:nvPr/>
        </p:nvSpPr>
        <p:spPr>
          <a:xfrm>
            <a:off x="4495800" y="0"/>
            <a:ext cx="4648200" cy="1417638"/>
          </a:xfrm>
          <a:prstGeom prst="rect">
            <a:avLst/>
          </a:prstGeom>
          <a:noFill/>
          <a:ln w="9525">
            <a:noFill/>
            <a:miter lim="800000"/>
            <a:headEnd/>
            <a:tailEnd/>
          </a:ln>
          <a:effectLst>
            <a:innerShdw blurRad="114300">
              <a:prstClr val="black"/>
            </a:innerShdw>
          </a:effectLst>
        </p:spPr>
        <p:txBody>
          <a:bodyPr vert="horz" wrap="square" lIns="91440" tIns="45720" rIns="91440" bIns="45720" rtlCol="0" anchor="ctr">
            <a:noAutofit/>
          </a:bodyPr>
          <a:lstStyle/>
          <a:p>
            <a:pPr marL="182880" lvl="1">
              <a:defRPr/>
            </a:pPr>
            <a:r>
              <a:rPr lang="en-US" sz="3600" b="1" dirty="0" smtClean="0">
                <a:solidFill>
                  <a:srgbClr val="002060"/>
                </a:solidFill>
                <a:cs typeface="Calibri" pitchFamily="34" charset="0"/>
              </a:rPr>
              <a:t>What Common Tactics Do Traffickers Use?</a:t>
            </a:r>
            <a:endParaRPr lang="en-US" sz="3600" b="1" dirty="0">
              <a:solidFill>
                <a:srgbClr val="002060"/>
              </a:solidFill>
              <a:cs typeface="Calibri" pitchFamily="34" charset="0"/>
            </a:endParaRPr>
          </a:p>
        </p:txBody>
      </p:sp>
      <p:sp>
        <p:nvSpPr>
          <p:cNvPr id="11" name="Content Placeholder 4"/>
          <p:cNvSpPr>
            <a:spLocks noGrp="1"/>
          </p:cNvSpPr>
          <p:nvPr>
            <p:ph sz="half" idx="2"/>
          </p:nvPr>
        </p:nvSpPr>
        <p:spPr>
          <a:xfrm>
            <a:off x="4572000" y="1600200"/>
            <a:ext cx="4538133" cy="5257800"/>
          </a:xfrm>
        </p:spPr>
        <p:txBody>
          <a:bodyPr anchor="t">
            <a:noAutofit/>
          </a:bodyPr>
          <a:lstStyle/>
          <a:p>
            <a:r>
              <a:rPr lang="en-US" sz="2700" dirty="0" smtClean="0"/>
              <a:t>Luring victims</a:t>
            </a:r>
          </a:p>
          <a:p>
            <a:pPr lvl="1">
              <a:spcBef>
                <a:spcPts val="0"/>
              </a:spcBef>
            </a:pPr>
            <a:r>
              <a:rPr lang="en-US" sz="2500" dirty="0" smtClean="0"/>
              <a:t>Love, jobs</a:t>
            </a:r>
            <a:r>
              <a:rPr lang="en-US" sz="2500" dirty="0"/>
              <a:t>, </a:t>
            </a:r>
            <a:r>
              <a:rPr lang="en-US" sz="2500" dirty="0" smtClean="0"/>
              <a:t>a better life </a:t>
            </a:r>
            <a:endParaRPr lang="en-US" sz="2500" dirty="0"/>
          </a:p>
          <a:p>
            <a:pPr lvl="1">
              <a:spcBef>
                <a:spcPts val="0"/>
              </a:spcBef>
            </a:pPr>
            <a:r>
              <a:rPr lang="en-US" sz="2500" dirty="0" smtClean="0"/>
              <a:t>Internet- </a:t>
            </a:r>
            <a:r>
              <a:rPr lang="en-US" sz="2500" dirty="0" err="1" smtClean="0"/>
              <a:t>facebook</a:t>
            </a:r>
            <a:r>
              <a:rPr lang="en-US" sz="2500" dirty="0" smtClean="0"/>
              <a:t>    social networking</a:t>
            </a:r>
          </a:p>
          <a:p>
            <a:r>
              <a:rPr lang="en-US" sz="2700" dirty="0" smtClean="0"/>
              <a:t>Abducting/detaining victims</a:t>
            </a:r>
          </a:p>
          <a:p>
            <a:pPr lvl="1">
              <a:spcBef>
                <a:spcPts val="0"/>
              </a:spcBef>
            </a:pPr>
            <a:r>
              <a:rPr lang="en-US" sz="2500" dirty="0" smtClean="0"/>
              <a:t>Violence</a:t>
            </a:r>
            <a:endParaRPr lang="en-US" sz="2500" dirty="0"/>
          </a:p>
          <a:p>
            <a:pPr lvl="1">
              <a:spcBef>
                <a:spcPts val="0"/>
              </a:spcBef>
            </a:pPr>
            <a:r>
              <a:rPr lang="en-US" sz="2500" dirty="0"/>
              <a:t>Drugs</a:t>
            </a:r>
          </a:p>
          <a:p>
            <a:pPr lvl="0"/>
            <a:r>
              <a:rPr lang="en-US" sz="2700" dirty="0" smtClean="0">
                <a:solidFill>
                  <a:prstClr val="black"/>
                </a:solidFill>
              </a:rPr>
              <a:t>Transporting victims</a:t>
            </a:r>
          </a:p>
          <a:p>
            <a:pPr lvl="1">
              <a:spcBef>
                <a:spcPts val="0"/>
              </a:spcBef>
            </a:pPr>
            <a:r>
              <a:rPr lang="en-US" sz="2500" dirty="0" smtClean="0">
                <a:solidFill>
                  <a:prstClr val="black"/>
                </a:solidFill>
              </a:rPr>
              <a:t>Airlines</a:t>
            </a:r>
          </a:p>
          <a:p>
            <a:pPr lvl="1">
              <a:spcBef>
                <a:spcPts val="0"/>
              </a:spcBef>
            </a:pPr>
            <a:r>
              <a:rPr lang="en-US" sz="2500" dirty="0" smtClean="0">
                <a:solidFill>
                  <a:prstClr val="black"/>
                </a:solidFill>
              </a:rPr>
              <a:t>Buses – trains - boats</a:t>
            </a:r>
          </a:p>
        </p:txBody>
      </p:sp>
      <p:sp>
        <p:nvSpPr>
          <p:cNvPr id="7" name="Slide Number Placeholder 6"/>
          <p:cNvSpPr>
            <a:spLocks noGrp="1"/>
          </p:cNvSpPr>
          <p:nvPr>
            <p:ph type="sldNum" sz="quarter" idx="12"/>
          </p:nvPr>
        </p:nvSpPr>
        <p:spPr/>
        <p:txBody>
          <a:bodyPr/>
          <a:lstStyle/>
          <a:p>
            <a:fld id="{36DD9FB1-8287-4759-AAB4-D55C1C8559A0}" type="slidenum">
              <a:rPr lang="en-US" smtClean="0"/>
              <a:pPr/>
              <a:t>22</a:t>
            </a:fld>
            <a:endParaRPr lang="en-US" dirty="0"/>
          </a:p>
        </p:txBody>
      </p:sp>
      <p:sp>
        <p:nvSpPr>
          <p:cNvPr id="9"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latin typeface="Arial Narrow" pitchFamily="34" charset="0"/>
              </a:rPr>
              <a:t>© Airline Ambassadors International </a:t>
            </a:r>
            <a:endParaRPr lang="en-US" sz="1400" dirty="0">
              <a:latin typeface="Arial Narrow" pitchFamily="34" charset="0"/>
            </a:endParaRPr>
          </a:p>
        </p:txBody>
      </p:sp>
    </p:spTree>
    <p:extLst>
      <p:ext uri="{BB962C8B-B14F-4D97-AF65-F5344CB8AC3E}">
        <p14:creationId xmlns:p14="http://schemas.microsoft.com/office/powerpoint/2010/main" val="13429776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18000"/>
                    </a14:imgEffect>
                  </a14:imgLayer>
                </a14:imgProps>
              </a:ext>
              <a:ext uri="{28A0092B-C50C-407E-A947-70E740481C1C}">
                <a14:useLocalDpi xmlns:a14="http://schemas.microsoft.com/office/drawing/2010/main" val="0"/>
              </a:ext>
            </a:extLst>
          </a:blip>
          <a:srcRect/>
          <a:stretch/>
        </p:blipFill>
        <p:spPr>
          <a:xfrm>
            <a:off x="20647" y="0"/>
            <a:ext cx="9123353" cy="6969697"/>
          </a:xfrm>
          <a:prstGeom prst="rect">
            <a:avLst/>
          </a:prstGeom>
        </p:spPr>
      </p:pic>
      <p:sp>
        <p:nvSpPr>
          <p:cNvPr id="10" name="Title 1"/>
          <p:cNvSpPr>
            <a:spLocks noGrp="1"/>
          </p:cNvSpPr>
          <p:nvPr>
            <p:ph type="title"/>
          </p:nvPr>
        </p:nvSpPr>
        <p:spPr>
          <a:xfrm>
            <a:off x="4114800" y="5105400"/>
            <a:ext cx="4724400" cy="1417638"/>
          </a:xfrm>
          <a:noFill/>
          <a:ln w="9525">
            <a:noFill/>
            <a:miter lim="800000"/>
            <a:headEnd/>
            <a:tailEnd/>
          </a:ln>
          <a:effectLst>
            <a:innerShdw blurRad="114300">
              <a:prstClr val="black"/>
            </a:innerShdw>
          </a:effectLst>
        </p:spPr>
        <p:txBody>
          <a:bodyPr wrap="square">
            <a:noAutofit/>
          </a:bodyPr>
          <a:lstStyle/>
          <a:p>
            <a:pPr marL="182880" lvl="1" rtl="0"/>
            <a:r>
              <a:rPr lang="en-US" sz="4000" b="1" kern="1200" dirty="0" smtClean="0">
                <a:solidFill>
                  <a:srgbClr val="002060"/>
                </a:solidFill>
                <a:cs typeface="Calibri" pitchFamily="34" charset="0"/>
              </a:rPr>
              <a:t>Why Don’t Victims Escape?</a:t>
            </a:r>
            <a:endParaRPr lang="en-US" sz="4000" b="1" kern="1200" dirty="0">
              <a:solidFill>
                <a:srgbClr val="002060"/>
              </a:solidFill>
              <a:cs typeface="Calibri" pitchFamily="34" charset="0"/>
            </a:endParaRPr>
          </a:p>
        </p:txBody>
      </p:sp>
      <p:sp>
        <p:nvSpPr>
          <p:cNvPr id="2" name="Rectangle 1"/>
          <p:cNvSpPr/>
          <p:nvPr/>
        </p:nvSpPr>
        <p:spPr>
          <a:xfrm>
            <a:off x="-152400" y="25400"/>
            <a:ext cx="4114800" cy="6995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half" idx="2"/>
          </p:nvPr>
        </p:nvSpPr>
        <p:spPr>
          <a:xfrm>
            <a:off x="-152400" y="0"/>
            <a:ext cx="4343400" cy="7010400"/>
          </a:xfrm>
          <a:solidFill>
            <a:schemeClr val="accent1">
              <a:lumMod val="40000"/>
              <a:lumOff val="60000"/>
            </a:schemeClr>
          </a:solidFill>
        </p:spPr>
        <p:txBody>
          <a:bodyPr anchor="t">
            <a:noAutofit/>
          </a:bodyPr>
          <a:lstStyle/>
          <a:p>
            <a:pPr lvl="0"/>
            <a:endParaRPr lang="en-US" dirty="0" smtClean="0">
              <a:solidFill>
                <a:prstClr val="black"/>
              </a:solidFill>
            </a:endParaRPr>
          </a:p>
          <a:p>
            <a:pPr lvl="0"/>
            <a:r>
              <a:rPr lang="en-US" dirty="0">
                <a:solidFill>
                  <a:prstClr val="black"/>
                </a:solidFill>
              </a:rPr>
              <a:t>Don’t know their location</a:t>
            </a:r>
          </a:p>
          <a:p>
            <a:pPr marL="457200">
              <a:lnSpc>
                <a:spcPct val="110000"/>
              </a:lnSpc>
              <a:spcBef>
                <a:spcPts val="300"/>
              </a:spcBef>
            </a:pPr>
            <a:endParaRPr lang="en-US" sz="2600" kern="0" dirty="0">
              <a:latin typeface="Arial" pitchFamily="34" charset="0"/>
            </a:endParaRPr>
          </a:p>
          <a:p>
            <a:pPr lvl="0"/>
            <a:r>
              <a:rPr lang="en-US" dirty="0" smtClean="0">
                <a:solidFill>
                  <a:prstClr val="black"/>
                </a:solidFill>
              </a:rPr>
              <a:t>Moved </a:t>
            </a:r>
            <a:r>
              <a:rPr lang="en-US" dirty="0">
                <a:solidFill>
                  <a:prstClr val="black"/>
                </a:solidFill>
              </a:rPr>
              <a:t>often to avoid forming relationships and attracting </a:t>
            </a:r>
            <a:r>
              <a:rPr lang="en-US" dirty="0" smtClean="0">
                <a:solidFill>
                  <a:prstClr val="black"/>
                </a:solidFill>
              </a:rPr>
              <a:t>attention</a:t>
            </a:r>
          </a:p>
          <a:p>
            <a:pPr lvl="0"/>
            <a:endParaRPr lang="en-US" dirty="0">
              <a:solidFill>
                <a:prstClr val="black"/>
              </a:solidFill>
            </a:endParaRPr>
          </a:p>
          <a:p>
            <a:pPr lvl="0"/>
            <a:r>
              <a:rPr lang="en-US" dirty="0" smtClean="0">
                <a:solidFill>
                  <a:prstClr val="black"/>
                </a:solidFill>
              </a:rPr>
              <a:t>Told families will be harmed</a:t>
            </a:r>
          </a:p>
          <a:p>
            <a:pPr lvl="0"/>
            <a:r>
              <a:rPr lang="en-US" dirty="0" smtClean="0">
                <a:solidFill>
                  <a:prstClr val="black"/>
                </a:solidFill>
              </a:rPr>
              <a:t>Don’t know the language</a:t>
            </a:r>
          </a:p>
          <a:p>
            <a:pPr lvl="0"/>
            <a:endParaRPr lang="en-US" dirty="0">
              <a:solidFill>
                <a:prstClr val="black"/>
              </a:solidFill>
            </a:endParaRPr>
          </a:p>
          <a:p>
            <a:pPr lvl="0"/>
            <a:r>
              <a:rPr lang="en-US" dirty="0">
                <a:solidFill>
                  <a:prstClr val="black"/>
                </a:solidFill>
              </a:rPr>
              <a:t>The Stockholm </a:t>
            </a:r>
            <a:r>
              <a:rPr lang="en-US" dirty="0" smtClean="0">
                <a:solidFill>
                  <a:prstClr val="black"/>
                </a:solidFill>
              </a:rPr>
              <a:t>Syndrome</a:t>
            </a:r>
          </a:p>
          <a:p>
            <a:pPr marL="0" lvl="0" indent="0">
              <a:buNone/>
            </a:pPr>
            <a:r>
              <a:rPr lang="en-US" dirty="0" smtClean="0">
                <a:solidFill>
                  <a:prstClr val="black"/>
                </a:solidFill>
              </a:rPr>
              <a:t>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36DD9FB1-8287-4759-AAB4-D55C1C8559A0}" type="slidenum">
              <a:rPr lang="en-US" smtClean="0"/>
              <a:pPr/>
              <a:t>23</a:t>
            </a:fld>
            <a:endParaRPr lang="en-US" dirty="0"/>
          </a:p>
        </p:txBody>
      </p:sp>
      <p:sp>
        <p:nvSpPr>
          <p:cNvPr id="8" name="Text Box 6"/>
          <p:cNvSpPr txBox="1">
            <a:spLocks noChangeArrowheads="1"/>
          </p:cNvSpPr>
          <p:nvPr/>
        </p:nvSpPr>
        <p:spPr bwMode="auto">
          <a:xfrm rot="16200000">
            <a:off x="7541017" y="5255016"/>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latin typeface="Arial Narrow" pitchFamily="34" charset="0"/>
              </a:rPr>
              <a:t>© Airline Ambassadors International </a:t>
            </a:r>
            <a:endParaRPr lang="en-US" sz="1400" dirty="0">
              <a:latin typeface="Arial Narrow" pitchFamily="34" charset="0"/>
            </a:endParaRPr>
          </a:p>
        </p:txBody>
      </p:sp>
    </p:spTree>
    <p:extLst>
      <p:ext uri="{BB962C8B-B14F-4D97-AF65-F5344CB8AC3E}">
        <p14:creationId xmlns:p14="http://schemas.microsoft.com/office/powerpoint/2010/main" val="25229553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419600" cy="690372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1"/>
          </p:nvPr>
        </p:nvSpPr>
        <p:spPr>
          <a:xfrm>
            <a:off x="16933" y="2667000"/>
            <a:ext cx="4343400" cy="4419600"/>
          </a:xfrm>
        </p:spPr>
        <p:txBody>
          <a:bodyPr>
            <a:normAutofit/>
          </a:bodyPr>
          <a:lstStyle/>
          <a:p>
            <a:pPr lvl="0"/>
            <a:r>
              <a:rPr lang="en-US" dirty="0"/>
              <a:t>Infectious diseases Permanent scarring from cigar and cigarette burns</a:t>
            </a:r>
          </a:p>
          <a:p>
            <a:pPr lvl="0"/>
            <a:r>
              <a:rPr lang="en-US" dirty="0"/>
              <a:t>Internal physical damage</a:t>
            </a:r>
          </a:p>
          <a:p>
            <a:pPr lvl="0"/>
            <a:r>
              <a:rPr lang="en-US" dirty="0"/>
              <a:t>Unset broken bones</a:t>
            </a:r>
          </a:p>
          <a:p>
            <a:pPr lvl="0"/>
            <a:r>
              <a:rPr lang="en-US" dirty="0"/>
              <a:t>Malnourishment</a:t>
            </a:r>
          </a:p>
          <a:p>
            <a:pPr lvl="0"/>
            <a:endParaRPr lang="en-US" dirty="0"/>
          </a:p>
        </p:txBody>
      </p:sp>
      <p:sp>
        <p:nvSpPr>
          <p:cNvPr id="10" name="Title 11"/>
          <p:cNvSpPr>
            <a:spLocks noGrp="1"/>
          </p:cNvSpPr>
          <p:nvPr>
            <p:ph type="title"/>
          </p:nvPr>
        </p:nvSpPr>
        <p:spPr>
          <a:xfrm>
            <a:off x="16933" y="0"/>
            <a:ext cx="4293472" cy="1401762"/>
          </a:xfrm>
        </p:spPr>
        <p:txBody>
          <a:bodyPr>
            <a:normAutofit fontScale="90000"/>
          </a:bodyPr>
          <a:lstStyle/>
          <a:p>
            <a:r>
              <a:rPr lang="en-US" b="1" dirty="0" smtClean="0">
                <a:solidFill>
                  <a:schemeClr val="tx2">
                    <a:lumMod val="75000"/>
                  </a:schemeClr>
                </a:solidFill>
                <a:latin typeface="Arial" pitchFamily="34" charset="0"/>
                <a:cs typeface="Arial" pitchFamily="34" charset="0"/>
              </a:rPr>
              <a:t>Impact </a:t>
            </a:r>
            <a:br>
              <a:rPr lang="en-US" b="1" dirty="0" smtClean="0">
                <a:solidFill>
                  <a:schemeClr val="tx2">
                    <a:lumMod val="75000"/>
                  </a:schemeClr>
                </a:solidFill>
                <a:latin typeface="Arial" pitchFamily="34" charset="0"/>
                <a:cs typeface="Arial" pitchFamily="34" charset="0"/>
              </a:rPr>
            </a:br>
            <a:r>
              <a:rPr lang="en-US" b="1" dirty="0" smtClean="0">
                <a:solidFill>
                  <a:schemeClr val="tx2">
                    <a:lumMod val="75000"/>
                  </a:schemeClr>
                </a:solidFill>
                <a:latin typeface="Arial" pitchFamily="34" charset="0"/>
                <a:cs typeface="Arial" pitchFamily="34" charset="0"/>
              </a:rPr>
              <a:t>on the Victim </a:t>
            </a:r>
            <a:endParaRPr lang="en-US" b="1" dirty="0">
              <a:solidFill>
                <a:schemeClr val="tx2">
                  <a:lumMod val="75000"/>
                </a:schemeClr>
              </a:solidFill>
              <a:latin typeface="Arial" pitchFamily="34" charset="0"/>
              <a:cs typeface="Arial" pitchFamily="34" charset="0"/>
            </a:endParaRPr>
          </a:p>
        </p:txBody>
      </p:sp>
      <p:sp>
        <p:nvSpPr>
          <p:cNvPr id="9" name="Title 11"/>
          <p:cNvSpPr txBox="1">
            <a:spLocks/>
          </p:cNvSpPr>
          <p:nvPr/>
        </p:nvSpPr>
        <p:spPr>
          <a:xfrm>
            <a:off x="381000" y="1447800"/>
            <a:ext cx="38100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Arial" pitchFamily="34" charset="0"/>
                <a:ea typeface="+mj-ea"/>
                <a:cs typeface="Arial" pitchFamily="34" charset="0"/>
              </a:rPr>
              <a:t>Physical </a:t>
            </a:r>
            <a:r>
              <a:rPr kumimoji="0" lang="en-US" sz="3200" b="1" i="0" u="none" strike="noStrike" kern="1200" cap="none" spc="0" normalizeH="0" noProof="0" dirty="0" smtClean="0">
                <a:ln>
                  <a:noFill/>
                </a:ln>
                <a:effectLst/>
                <a:uLnTx/>
                <a:uFillTx/>
                <a:latin typeface="Arial" pitchFamily="34" charset="0"/>
                <a:ea typeface="+mj-ea"/>
                <a:cs typeface="Arial" pitchFamily="34" charset="0"/>
              </a:rPr>
              <a:t>Damage</a:t>
            </a:r>
            <a:endParaRPr kumimoji="0" lang="en-US" sz="32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fld id="{36DD9FB1-8287-4759-AAB4-D55C1C8559A0}" type="slidenum">
              <a:rPr lang="en-US" smtClean="0"/>
              <a:pPr/>
              <a:t>24</a:t>
            </a:fld>
            <a:endParaRPr lang="en-US" dirty="0"/>
          </a:p>
        </p:txBody>
      </p:sp>
      <p:sp>
        <p:nvSpPr>
          <p:cNvPr id="11"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pic>
        <p:nvPicPr>
          <p:cNvPr id="12" name="Picture 5"/>
          <p:cNvPicPr>
            <a:picLocks noGrp="1" noChangeAspect="1" noChangeArrowheads="1"/>
          </p:cNvPicPr>
          <p:nvPr>
            <p:ph idx="1"/>
          </p:nvPr>
        </p:nvPicPr>
        <p:blipFill>
          <a:blip r:embed="rId3" cstate="email"/>
          <a:srcRect l="10040" b="13585"/>
          <a:stretch>
            <a:fillRect/>
          </a:stretch>
        </p:blipFill>
        <p:spPr bwMode="auto">
          <a:xfrm>
            <a:off x="4425532" y="9362"/>
            <a:ext cx="4777130" cy="6875221"/>
          </a:xfrm>
          <a:prstGeom prst="rect">
            <a:avLst/>
          </a:prstGeom>
          <a:noFill/>
          <a:ln w="25400">
            <a:solidFill>
              <a:schemeClr val="tx1"/>
            </a:solidFill>
            <a:round/>
            <a:headEnd/>
            <a:tailEnd/>
          </a:ln>
        </p:spPr>
      </p:pic>
    </p:spTree>
    <p:extLst>
      <p:ext uri="{BB962C8B-B14F-4D97-AF65-F5344CB8AC3E}">
        <p14:creationId xmlns:p14="http://schemas.microsoft.com/office/powerpoint/2010/main" val="39906224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fficking - solitude-loneliness.jpg"/>
          <p:cNvPicPr>
            <a:picLocks noChangeAspect="1"/>
          </p:cNvPicPr>
          <p:nvPr/>
        </p:nvPicPr>
        <p:blipFill rotWithShape="1">
          <a:blip r:embed="rId3" cstate="email">
            <a:extLst>
              <a:ext uri="{28A0092B-C50C-407E-A947-70E740481C1C}">
                <a14:useLocalDpi xmlns:a14="http://schemas.microsoft.com/office/drawing/2010/main"/>
              </a:ext>
            </a:extLst>
          </a:blip>
          <a:srcRect t="-1012" r="-12441" b="-4304"/>
          <a:stretch/>
        </p:blipFill>
        <p:spPr>
          <a:xfrm>
            <a:off x="0" y="-653145"/>
            <a:ext cx="10722429" cy="7871043"/>
          </a:xfrm>
          <a:prstGeom prst="rect">
            <a:avLst/>
          </a:prstGeom>
        </p:spPr>
      </p:pic>
      <p:sp>
        <p:nvSpPr>
          <p:cNvPr id="4" name="TextBox 3"/>
          <p:cNvSpPr txBox="1"/>
          <p:nvPr/>
        </p:nvSpPr>
        <p:spPr>
          <a:xfrm>
            <a:off x="609600" y="5486400"/>
            <a:ext cx="9626600" cy="1200329"/>
          </a:xfrm>
          <a:prstGeom prst="rect">
            <a:avLst/>
          </a:prstGeom>
          <a:noFill/>
        </p:spPr>
        <p:txBody>
          <a:bodyPr wrap="square" rtlCol="0">
            <a:spAutoFit/>
          </a:bodyPr>
          <a:lstStyle/>
          <a:p>
            <a:r>
              <a:rPr lang="en-US" sz="3600" b="1" dirty="0" smtClean="0">
                <a:solidFill>
                  <a:schemeClr val="bg1"/>
                </a:solidFill>
                <a:cs typeface="Courier"/>
              </a:rPr>
              <a:t>May break physical chains,                                    but psychological chains remain for 15-20 yrs.  </a:t>
            </a:r>
          </a:p>
        </p:txBody>
      </p:sp>
      <p:sp>
        <p:nvSpPr>
          <p:cNvPr id="3" name="Rectangle 2"/>
          <p:cNvSpPr/>
          <p:nvPr/>
        </p:nvSpPr>
        <p:spPr>
          <a:xfrm>
            <a:off x="0" y="838200"/>
            <a:ext cx="7924800" cy="3662541"/>
          </a:xfrm>
          <a:prstGeom prst="rect">
            <a:avLst/>
          </a:prstGeom>
        </p:spPr>
        <p:txBody>
          <a:bodyPr wrap="square">
            <a:spAutoFit/>
          </a:bodyPr>
          <a:lstStyle/>
          <a:p>
            <a:r>
              <a:rPr lang="en-US" sz="4000" b="1" dirty="0" smtClean="0">
                <a:solidFill>
                  <a:schemeClr val="bg1"/>
                </a:solidFill>
              </a:rPr>
              <a:t>Long Term Psychological Damage</a:t>
            </a:r>
          </a:p>
          <a:p>
            <a:pPr marL="457200" indent="-457200">
              <a:buFont typeface="Arial"/>
              <a:buChar char="•"/>
            </a:pPr>
            <a:endParaRPr lang="en-US" sz="3200" dirty="0" smtClean="0">
              <a:solidFill>
                <a:schemeClr val="bg1"/>
              </a:solidFill>
            </a:endParaRPr>
          </a:p>
          <a:p>
            <a:pPr marL="457200" indent="-457200">
              <a:buFont typeface="Arial"/>
              <a:buChar char="•"/>
            </a:pPr>
            <a:r>
              <a:rPr lang="en-US" sz="3200" dirty="0" smtClean="0">
                <a:solidFill>
                  <a:schemeClr val="bg1"/>
                </a:solidFill>
              </a:rPr>
              <a:t>Post</a:t>
            </a:r>
            <a:r>
              <a:rPr lang="en-US" sz="3200" dirty="0">
                <a:solidFill>
                  <a:schemeClr val="bg1"/>
                </a:solidFill>
              </a:rPr>
              <a:t>-Traumatic Stress </a:t>
            </a:r>
            <a:r>
              <a:rPr lang="en-US" sz="3200" dirty="0" smtClean="0">
                <a:solidFill>
                  <a:schemeClr val="bg1"/>
                </a:solidFill>
              </a:rPr>
              <a:t>Disorder</a:t>
            </a:r>
            <a:endParaRPr lang="en-US" sz="3200" dirty="0">
              <a:solidFill>
                <a:schemeClr val="bg1"/>
              </a:solidFill>
            </a:endParaRPr>
          </a:p>
          <a:p>
            <a:pPr marL="457200" lvl="0" indent="-457200">
              <a:buFont typeface="Arial"/>
              <a:buChar char="•"/>
            </a:pPr>
            <a:r>
              <a:rPr lang="en-US" sz="3200" dirty="0">
                <a:solidFill>
                  <a:schemeClr val="bg1"/>
                </a:solidFill>
              </a:rPr>
              <a:t>Substance </a:t>
            </a:r>
            <a:r>
              <a:rPr lang="en-US" sz="3200" dirty="0" smtClean="0">
                <a:solidFill>
                  <a:schemeClr val="bg1"/>
                </a:solidFill>
              </a:rPr>
              <a:t>abuse</a:t>
            </a:r>
            <a:endParaRPr lang="en-US" sz="3200" dirty="0">
              <a:solidFill>
                <a:schemeClr val="bg1"/>
              </a:solidFill>
            </a:endParaRPr>
          </a:p>
          <a:p>
            <a:pPr marL="457200" indent="-457200">
              <a:buFont typeface="Arial"/>
              <a:buChar char="•"/>
            </a:pPr>
            <a:r>
              <a:rPr lang="en-US" sz="3200" dirty="0">
                <a:solidFill>
                  <a:schemeClr val="bg1"/>
                </a:solidFill>
              </a:rPr>
              <a:t>Eating disorders</a:t>
            </a:r>
            <a:endParaRPr lang="en-US" sz="3200" i="1" dirty="0">
              <a:solidFill>
                <a:schemeClr val="bg1"/>
              </a:solidFill>
            </a:endParaRPr>
          </a:p>
          <a:p>
            <a:pPr marL="457200" lvl="0" indent="-457200">
              <a:buFont typeface="Arial"/>
              <a:buChar char="•"/>
            </a:pPr>
            <a:r>
              <a:rPr lang="en-US" sz="3200" dirty="0">
                <a:solidFill>
                  <a:schemeClr val="bg1"/>
                </a:solidFill>
              </a:rPr>
              <a:t>Suicidal </a:t>
            </a:r>
            <a:r>
              <a:rPr lang="en-US" sz="3200" dirty="0" smtClean="0">
                <a:solidFill>
                  <a:schemeClr val="bg1"/>
                </a:solidFill>
              </a:rPr>
              <a:t>thoughts</a:t>
            </a:r>
            <a:endParaRPr lang="en-US" sz="3200" dirty="0">
              <a:solidFill>
                <a:schemeClr val="bg1"/>
              </a:solidFill>
            </a:endParaRPr>
          </a:p>
          <a:p>
            <a:pPr marL="457200" lvl="0" indent="-457200">
              <a:buFont typeface="Arial"/>
              <a:buChar char="•"/>
            </a:pPr>
            <a:r>
              <a:rPr lang="en-US" sz="3200" dirty="0" smtClean="0">
                <a:solidFill>
                  <a:schemeClr val="bg1"/>
                </a:solidFill>
              </a:rPr>
              <a:t>Self</a:t>
            </a:r>
            <a:r>
              <a:rPr lang="en-US" sz="3200" dirty="0">
                <a:solidFill>
                  <a:schemeClr val="bg1"/>
                </a:solidFill>
              </a:rPr>
              <a:t>-hatred</a:t>
            </a:r>
          </a:p>
        </p:txBody>
      </p:sp>
    </p:spTree>
    <p:extLst>
      <p:ext uri="{BB962C8B-B14F-4D97-AF65-F5344CB8AC3E}">
        <p14:creationId xmlns:p14="http://schemas.microsoft.com/office/powerpoint/2010/main" val="11010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6DD9FB1-8287-4759-AAB4-D55C1C8559A0}" type="slidenum">
              <a:rPr lang="en-US" smtClean="0"/>
              <a:pPr/>
              <a:t>26</a:t>
            </a:fld>
            <a:endParaRPr lang="en-US" dirty="0"/>
          </a:p>
        </p:txBody>
      </p:sp>
      <p:sp>
        <p:nvSpPr>
          <p:cNvPr id="9"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14" name="Title 11"/>
          <p:cNvSpPr txBox="1">
            <a:spLocks/>
          </p:cNvSpPr>
          <p:nvPr/>
        </p:nvSpPr>
        <p:spPr>
          <a:xfrm>
            <a:off x="609600" y="152400"/>
            <a:ext cx="8382000" cy="1401762"/>
          </a:xfrm>
          <a:prstGeom prst="rect">
            <a:avLst/>
          </a:prstGeom>
          <a:solidFill>
            <a:srgbClr val="FFFFFF">
              <a:alpha val="74902"/>
            </a:srgbClr>
          </a:solidFill>
        </p:spPr>
        <p:txBody>
          <a:bodyPr vert="horz" lIns="91440" tIns="45720" rIns="91440" bIns="45720" rtlCol="0" anchor="ctr">
            <a:normAutofit fontScale="975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What Should You Do</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noProof="0" dirty="0" smtClean="0">
                <a:ln>
                  <a:noFill/>
                </a:ln>
                <a:solidFill>
                  <a:schemeClr val="tx1"/>
                </a:solidFill>
                <a:effectLst/>
                <a:uLnTx/>
                <a:uFillTx/>
                <a:latin typeface="Arial" pitchFamily="34" charset="0"/>
                <a:ea typeface="+mj-ea"/>
                <a:cs typeface="Arial" pitchFamily="34" charset="0"/>
              </a:rPr>
              <a:t>At the Airport</a:t>
            </a:r>
            <a:endParaRPr kumimoji="0" lang="en-US" sz="44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5" name="Picture 4" descr="17452_large_Child_At_Airport"/>
          <p:cNvPicPr>
            <a:picLocks noChangeAspect="1" noChangeArrowheads="1"/>
          </p:cNvPicPr>
          <p:nvPr/>
        </p:nvPicPr>
        <p:blipFill>
          <a:blip r:embed="rId3" cstate="email"/>
          <a:srcRect/>
          <a:stretch>
            <a:fillRect/>
          </a:stretch>
        </p:blipFill>
        <p:spPr bwMode="auto">
          <a:xfrm>
            <a:off x="25400" y="-28575"/>
            <a:ext cx="9144000" cy="6848475"/>
          </a:xfrm>
          <a:prstGeom prst="rect">
            <a:avLst/>
          </a:prstGeom>
          <a:noFill/>
          <a:ln w="9525">
            <a:noFill/>
            <a:miter lim="800000"/>
            <a:headEnd/>
            <a:tailEnd/>
          </a:ln>
        </p:spPr>
      </p:pic>
      <p:sp>
        <p:nvSpPr>
          <p:cNvPr id="17" name="Title 11"/>
          <p:cNvSpPr txBox="1">
            <a:spLocks/>
          </p:cNvSpPr>
          <p:nvPr/>
        </p:nvSpPr>
        <p:spPr>
          <a:xfrm>
            <a:off x="2654300" y="0"/>
            <a:ext cx="6477000" cy="1401762"/>
          </a:xfrm>
          <a:prstGeom prst="rect">
            <a:avLst/>
          </a:prstGeom>
          <a:solidFill>
            <a:srgbClr val="FFFFFF">
              <a:alpha val="74902"/>
            </a:srgbClr>
          </a:solidFill>
        </p:spPr>
        <p:txBody>
          <a:bodyPr vert="horz" lIns="91440" tIns="45720" rIns="91440" bIns="45720" rtlCol="0" anchor="ctr">
            <a:normAutofit fontScale="975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What are the indicators of a Victim?</a:t>
            </a:r>
            <a:endParaRPr kumimoji="0" lang="en-US" sz="44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Subtitle 3"/>
          <p:cNvSpPr txBox="1">
            <a:spLocks/>
          </p:cNvSpPr>
          <p:nvPr/>
        </p:nvSpPr>
        <p:spPr bwMode="auto">
          <a:xfrm>
            <a:off x="2133600" y="1401762"/>
            <a:ext cx="6172200" cy="5151438"/>
          </a:xfrm>
          <a:prstGeom prst="rect">
            <a:avLst/>
          </a:prstGeom>
          <a:solidFill>
            <a:srgbClr val="EEECE1">
              <a:alpha val="74902"/>
            </a:srgbClr>
          </a:solidFill>
          <a:ln w="9525">
            <a:noFill/>
            <a:miter lim="800000"/>
            <a:headEnd/>
            <a:tailEnd/>
          </a:ln>
        </p:spPr>
        <p:txBody>
          <a:bodyPr/>
          <a:lstStyle/>
          <a:p>
            <a:pPr marL="457200" indent="-457200">
              <a:lnSpc>
                <a:spcPts val="2900"/>
              </a:lnSpc>
              <a:spcBef>
                <a:spcPct val="0"/>
              </a:spcBef>
              <a:spcAft>
                <a:spcPts val="1200"/>
              </a:spcAft>
              <a:buFont typeface="Arial" pitchFamily="34" charset="0"/>
              <a:buChar char="•"/>
            </a:pPr>
            <a:endParaRPr lang="en-US" sz="2600" dirty="0" smtClean="0">
              <a:solidFill>
                <a:srgbClr val="002060"/>
              </a:solidFill>
              <a:cs typeface="Arial" pitchFamily="34" charset="0"/>
            </a:endParaRPr>
          </a:p>
          <a:p>
            <a:pPr marL="457200" indent="-457200">
              <a:lnSpc>
                <a:spcPts val="2900"/>
              </a:lnSpc>
              <a:spcBef>
                <a:spcPct val="0"/>
              </a:spcBef>
              <a:spcAft>
                <a:spcPts val="1200"/>
              </a:spcAft>
              <a:buFont typeface="Arial" pitchFamily="34" charset="0"/>
              <a:buChar char="•"/>
            </a:pPr>
            <a:r>
              <a:rPr lang="en-US" sz="2600" dirty="0" smtClean="0">
                <a:solidFill>
                  <a:srgbClr val="002060"/>
                </a:solidFill>
                <a:cs typeface="Arial" pitchFamily="34" charset="0"/>
              </a:rPr>
              <a:t>Afraid </a:t>
            </a:r>
            <a:r>
              <a:rPr lang="en-US" sz="2600" dirty="0">
                <a:solidFill>
                  <a:srgbClr val="002060"/>
                </a:solidFill>
                <a:cs typeface="Arial" pitchFamily="34" charset="0"/>
              </a:rPr>
              <a:t>of uniformed security</a:t>
            </a:r>
          </a:p>
          <a:p>
            <a:pPr marL="457200" indent="-457200">
              <a:lnSpc>
                <a:spcPts val="2900"/>
              </a:lnSpc>
              <a:spcBef>
                <a:spcPct val="0"/>
              </a:spcBef>
              <a:spcAft>
                <a:spcPts val="1200"/>
              </a:spcAft>
              <a:buFont typeface="Arial" pitchFamily="34" charset="0"/>
              <a:buChar char="•"/>
            </a:pPr>
            <a:r>
              <a:rPr lang="en-US" sz="2600" dirty="0">
                <a:solidFill>
                  <a:srgbClr val="002060"/>
                </a:solidFill>
                <a:cs typeface="Arial" pitchFamily="34" charset="0"/>
              </a:rPr>
              <a:t>Unsure of destination</a:t>
            </a:r>
          </a:p>
          <a:p>
            <a:pPr marL="457200" indent="-457200">
              <a:lnSpc>
                <a:spcPts val="2900"/>
              </a:lnSpc>
              <a:spcBef>
                <a:spcPct val="0"/>
              </a:spcBef>
              <a:spcAft>
                <a:spcPts val="1200"/>
              </a:spcAft>
              <a:buFont typeface="Arial" pitchFamily="34" charset="0"/>
              <a:buChar char="•"/>
            </a:pPr>
            <a:r>
              <a:rPr lang="en-US" sz="2600" dirty="0">
                <a:solidFill>
                  <a:srgbClr val="002060"/>
                </a:solidFill>
                <a:cs typeface="Arial" pitchFamily="34" charset="0"/>
              </a:rPr>
              <a:t>Frightened, ashamed, or nervous</a:t>
            </a:r>
          </a:p>
          <a:p>
            <a:pPr marL="457200" indent="-457200">
              <a:lnSpc>
                <a:spcPts val="2900"/>
              </a:lnSpc>
              <a:spcBef>
                <a:spcPct val="0"/>
              </a:spcBef>
              <a:spcAft>
                <a:spcPts val="1200"/>
              </a:spcAft>
              <a:buFont typeface="Arial" pitchFamily="34" charset="0"/>
              <a:buChar char="•"/>
            </a:pPr>
            <a:r>
              <a:rPr lang="en-US" sz="2600" dirty="0" smtClean="0">
                <a:solidFill>
                  <a:srgbClr val="002060"/>
                </a:solidFill>
                <a:cs typeface="Arial" pitchFamily="34" charset="0"/>
              </a:rPr>
              <a:t>Scripted stories                                                   </a:t>
            </a:r>
            <a:r>
              <a:rPr lang="en-US" sz="2000" i="1" dirty="0" smtClean="0">
                <a:solidFill>
                  <a:srgbClr val="002060"/>
                </a:solidFill>
                <a:cs typeface="Arial" pitchFamily="34" charset="0"/>
              </a:rPr>
              <a:t>(answers seem rehearsed and  </a:t>
            </a:r>
            <a:r>
              <a:rPr lang="en-US" sz="2000" i="1" dirty="0">
                <a:solidFill>
                  <a:srgbClr val="002060"/>
                </a:solidFill>
                <a:cs typeface="Arial" pitchFamily="34" charset="0"/>
              </a:rPr>
              <a:t>inconsistent </a:t>
            </a:r>
          </a:p>
          <a:p>
            <a:pPr marL="457200" indent="-457200">
              <a:lnSpc>
                <a:spcPts val="2800"/>
              </a:lnSpc>
              <a:spcBef>
                <a:spcPct val="0"/>
              </a:spcBef>
              <a:buFont typeface="Arial" pitchFamily="34" charset="0"/>
              <a:buChar char="•"/>
            </a:pPr>
            <a:r>
              <a:rPr lang="en-US" sz="2600" dirty="0" smtClean="0">
                <a:solidFill>
                  <a:srgbClr val="002060"/>
                </a:solidFill>
                <a:cs typeface="Arial" pitchFamily="34" charset="0"/>
              </a:rPr>
              <a:t>Wearing </a:t>
            </a:r>
            <a:r>
              <a:rPr lang="en-US" sz="2600" dirty="0">
                <a:solidFill>
                  <a:srgbClr val="002060"/>
                </a:solidFill>
                <a:cs typeface="Arial" pitchFamily="34" charset="0"/>
              </a:rPr>
              <a:t>inappropriate clothing </a:t>
            </a:r>
          </a:p>
          <a:p>
            <a:pPr>
              <a:lnSpc>
                <a:spcPts val="2800"/>
              </a:lnSpc>
              <a:spcBef>
                <a:spcPct val="0"/>
              </a:spcBef>
            </a:pPr>
            <a:r>
              <a:rPr lang="en-US" sz="2600" dirty="0">
                <a:solidFill>
                  <a:srgbClr val="002060"/>
                </a:solidFill>
                <a:cs typeface="Arial" pitchFamily="34" charset="0"/>
              </a:rPr>
              <a:t>     and/or overall appearance does</a:t>
            </a:r>
          </a:p>
          <a:p>
            <a:pPr>
              <a:lnSpc>
                <a:spcPts val="2800"/>
              </a:lnSpc>
              <a:spcBef>
                <a:spcPct val="0"/>
              </a:spcBef>
            </a:pPr>
            <a:r>
              <a:rPr lang="en-US" sz="2600" dirty="0">
                <a:solidFill>
                  <a:srgbClr val="002060"/>
                </a:solidFill>
                <a:cs typeface="Arial" pitchFamily="34" charset="0"/>
              </a:rPr>
              <a:t>     not fit route of travel, </a:t>
            </a:r>
            <a:r>
              <a:rPr lang="en-US" sz="2600" dirty="0" smtClean="0">
                <a:solidFill>
                  <a:srgbClr val="002060"/>
                </a:solidFill>
                <a:cs typeface="Arial" pitchFamily="34" charset="0"/>
              </a:rPr>
              <a:t>weather.</a:t>
            </a:r>
          </a:p>
          <a:p>
            <a:pPr>
              <a:lnSpc>
                <a:spcPts val="2800"/>
              </a:lnSpc>
              <a:spcBef>
                <a:spcPct val="0"/>
              </a:spcBef>
            </a:pPr>
            <a:endParaRPr lang="en-US" sz="2600" dirty="0" smtClean="0">
              <a:solidFill>
                <a:srgbClr val="002060"/>
              </a:solidFill>
              <a:cs typeface="Arial" pitchFamily="34" charset="0"/>
            </a:endParaRPr>
          </a:p>
          <a:p>
            <a:pPr marL="457200" indent="-457200">
              <a:lnSpc>
                <a:spcPts val="2800"/>
              </a:lnSpc>
              <a:spcBef>
                <a:spcPct val="0"/>
              </a:spcBef>
              <a:buFont typeface="Wingdings" pitchFamily="2" charset="2"/>
              <a:buChar char="§"/>
            </a:pPr>
            <a:r>
              <a:rPr lang="en-US" sz="2600" dirty="0" smtClean="0">
                <a:solidFill>
                  <a:srgbClr val="002060"/>
                </a:solidFill>
                <a:cs typeface="Arial" pitchFamily="34" charset="0"/>
              </a:rPr>
              <a:t>Claims of being an adult </a:t>
            </a:r>
            <a:r>
              <a:rPr lang="en-US" sz="2600" i="1" dirty="0" smtClean="0">
                <a:solidFill>
                  <a:srgbClr val="002060"/>
                </a:solidFill>
                <a:cs typeface="Arial" pitchFamily="34" charset="0"/>
              </a:rPr>
              <a:t>but appearance indicates</a:t>
            </a:r>
            <a:r>
              <a:rPr lang="en-US" sz="2600" i="1" dirty="0" smtClean="0">
                <a:solidFill>
                  <a:srgbClr val="002060"/>
                </a:solidFill>
              </a:rPr>
              <a:t> </a:t>
            </a:r>
            <a:r>
              <a:rPr lang="en-US" sz="2600" i="1" dirty="0">
                <a:solidFill>
                  <a:srgbClr val="002060"/>
                </a:solidFill>
              </a:rPr>
              <a:t>adolescent features</a:t>
            </a:r>
          </a:p>
          <a:p>
            <a:pPr>
              <a:spcBef>
                <a:spcPct val="0"/>
              </a:spcBef>
            </a:pPr>
            <a:endParaRPr lang="en-US" sz="2600" dirty="0">
              <a:solidFill>
                <a:srgbClr val="002060"/>
              </a:solidFill>
              <a:cs typeface="Arial" pitchFamily="34" charset="0"/>
            </a:endParaRPr>
          </a:p>
          <a:p>
            <a:pPr marL="347472" lvl="1" indent="-342900" eaLnBrk="0" hangingPunct="0">
              <a:lnSpc>
                <a:spcPct val="105000"/>
              </a:lnSpc>
              <a:spcBef>
                <a:spcPts val="600"/>
              </a:spcBef>
              <a:spcAft>
                <a:spcPts val="600"/>
              </a:spcAft>
              <a:buFont typeface="Arial" pitchFamily="34" charset="0"/>
              <a:buChar char="•"/>
            </a:pPr>
            <a:endParaRPr kumimoji="1" lang="en-US" sz="2400" dirty="0" smtClean="0"/>
          </a:p>
          <a:p>
            <a:pPr marL="457200">
              <a:lnSpc>
                <a:spcPct val="90000"/>
              </a:lnSpc>
              <a:spcBef>
                <a:spcPts val="600"/>
              </a:spcBef>
              <a:spcAft>
                <a:spcPts val="600"/>
              </a:spcAft>
            </a:pPr>
            <a:endParaRPr lang="en-US" dirty="0" smtClean="0"/>
          </a:p>
          <a:p>
            <a:pPr marL="347472" lvl="1" indent="-342900" eaLnBrk="0" hangingPunct="0">
              <a:lnSpc>
                <a:spcPct val="105000"/>
              </a:lnSpc>
              <a:buFont typeface="Arial" pitchFamily="34" charset="0"/>
              <a:buChar char="•"/>
            </a:pPr>
            <a:endParaRPr kumimoji="1" lang="en-US" sz="3200" b="1" dirty="0" smtClean="0"/>
          </a:p>
        </p:txBody>
      </p:sp>
    </p:spTree>
    <p:extLst>
      <p:ext uri="{BB962C8B-B14F-4D97-AF65-F5344CB8AC3E}">
        <p14:creationId xmlns:p14="http://schemas.microsoft.com/office/powerpoint/2010/main" val="25983360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968" y="0"/>
            <a:ext cx="9144000" cy="685800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ts val="2800"/>
              </a:lnSpc>
            </a:pPr>
            <a:r>
              <a:rPr lang="en-US" sz="2800" b="1" dirty="0" smtClean="0"/>
              <a:t>                                 </a:t>
            </a:r>
            <a:r>
              <a:rPr lang="en-US" sz="2800" dirty="0" smtClean="0">
                <a:solidFill>
                  <a:schemeClr val="tx1"/>
                </a:solidFill>
              </a:rPr>
              <a:t>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t>
            </a:r>
          </a:p>
          <a:p>
            <a:pPr lvl="1">
              <a:lnSpc>
                <a:spcPts val="2800"/>
              </a:lnSpc>
            </a:pPr>
            <a:endParaRPr lang="en-US" sz="2800" dirty="0">
              <a:solidFill>
                <a:schemeClr val="tx1"/>
              </a:solidFill>
            </a:endParaRPr>
          </a:p>
          <a:p>
            <a:pPr lvl="1">
              <a:lnSpc>
                <a:spcPts val="2800"/>
              </a:lnSpc>
            </a:pPr>
            <a:endParaRPr lang="en-US" sz="2800" dirty="0" smtClean="0">
              <a:solidFill>
                <a:schemeClr val="tx1"/>
              </a:solidFill>
            </a:endParaRPr>
          </a:p>
          <a:p>
            <a:pPr lvl="1">
              <a:lnSpc>
                <a:spcPts val="2800"/>
              </a:lnSpc>
            </a:pPr>
            <a:endParaRPr lang="en-US" sz="2800" dirty="0">
              <a:solidFill>
                <a:schemeClr val="tx1"/>
              </a:solidFill>
            </a:endParaRPr>
          </a:p>
          <a:p>
            <a:pPr lvl="1">
              <a:lnSpc>
                <a:spcPts val="2800"/>
              </a:lnSpc>
            </a:pPr>
            <a:endParaRPr lang="en-US" sz="2800" dirty="0" smtClean="0">
              <a:solidFill>
                <a:schemeClr val="tx1"/>
              </a:solidFill>
            </a:endParaRPr>
          </a:p>
          <a:p>
            <a:pPr lvl="1">
              <a:lnSpc>
                <a:spcPts val="2800"/>
              </a:lnSpc>
            </a:pPr>
            <a:endParaRPr lang="en-US" sz="2800" dirty="0">
              <a:solidFill>
                <a:schemeClr val="tx1"/>
              </a:solidFill>
            </a:endParaRPr>
          </a:p>
          <a:p>
            <a:pPr lvl="1">
              <a:lnSpc>
                <a:spcPts val="2800"/>
              </a:lnSpc>
            </a:pPr>
            <a:endParaRPr lang="en-US" sz="2800" dirty="0" smtClean="0">
              <a:solidFill>
                <a:schemeClr val="tx1"/>
              </a:solidFill>
            </a:endParaRPr>
          </a:p>
          <a:p>
            <a:pPr lvl="1">
              <a:lnSpc>
                <a:spcPts val="2800"/>
              </a:lnSpc>
            </a:pPr>
            <a:endParaRPr lang="en-US" sz="2800" dirty="0">
              <a:solidFill>
                <a:schemeClr val="tx1"/>
              </a:solidFill>
            </a:endParaRPr>
          </a:p>
          <a:p>
            <a:pPr lvl="1">
              <a:lnSpc>
                <a:spcPts val="2800"/>
              </a:lnSpc>
            </a:pPr>
            <a:endParaRPr lang="en-US" sz="2800" dirty="0" smtClean="0">
              <a:solidFill>
                <a:schemeClr val="tx1"/>
              </a:solidFill>
            </a:endParaRPr>
          </a:p>
          <a:p>
            <a:pPr lvl="1">
              <a:lnSpc>
                <a:spcPts val="2800"/>
              </a:lnSpc>
            </a:pPr>
            <a:r>
              <a:rPr lang="en-US" sz="2800" dirty="0" smtClean="0">
                <a:solidFill>
                  <a:schemeClr val="tx1"/>
                </a:solidFill>
              </a:rPr>
              <a:t> </a:t>
            </a:r>
            <a:r>
              <a:rPr lang="en-US" sz="2800" dirty="0" smtClean="0">
                <a:solidFill>
                  <a:srgbClr val="002060"/>
                </a:solidFill>
              </a:rPr>
              <a:t>         </a:t>
            </a:r>
          </a:p>
          <a:p>
            <a:pPr marL="0" lvl="1"/>
            <a:endParaRPr lang="en-US" sz="2800" dirty="0"/>
          </a:p>
        </p:txBody>
      </p:sp>
      <p:sp>
        <p:nvSpPr>
          <p:cNvPr id="7" name="Title 11"/>
          <p:cNvSpPr txBox="1">
            <a:spLocks/>
          </p:cNvSpPr>
          <p:nvPr/>
        </p:nvSpPr>
        <p:spPr>
          <a:xfrm>
            <a:off x="0" y="0"/>
            <a:ext cx="4648200" cy="1554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Arial" pitchFamily="34" charset="0"/>
                <a:ea typeface="+mj-ea"/>
                <a:cs typeface="Arial" pitchFamily="34" charset="0"/>
              </a:rPr>
              <a:t>Who</a:t>
            </a:r>
            <a:r>
              <a:rPr kumimoji="0" lang="en-US" sz="4400" b="1" i="0" u="none" strike="noStrike" kern="1200" cap="none" spc="0" normalizeH="0" noProof="0" dirty="0" smtClean="0">
                <a:ln>
                  <a:noFill/>
                </a:ln>
                <a:effectLst/>
                <a:uLnTx/>
                <a:uFillTx/>
                <a:latin typeface="Arial" pitchFamily="34" charset="0"/>
                <a:ea typeface="+mj-ea"/>
                <a:cs typeface="Arial" pitchFamily="34" charset="0"/>
              </a:rPr>
              <a:t> are</a:t>
            </a:r>
            <a:r>
              <a:rPr kumimoji="0" lang="en-US" sz="4400" b="1" i="0" u="none" strike="noStrike" kern="1200" cap="none" spc="0" normalizeH="0" baseline="0" noProof="0" dirty="0" smtClean="0">
                <a:ln>
                  <a:noFill/>
                </a:ln>
                <a:effectLst/>
                <a:uLnTx/>
                <a:uFillTx/>
                <a:latin typeface="Arial" pitchFamily="34" charset="0"/>
                <a:ea typeface="+mj-ea"/>
                <a:cs typeface="Arial" pitchFamily="34" charset="0"/>
              </a:rPr>
              <a:t/>
            </a:r>
            <a:br>
              <a:rPr kumimoji="0" lang="en-US" sz="4400" b="1" i="0" u="none" strike="noStrike" kern="1200" cap="none" spc="0" normalizeH="0" baseline="0" noProof="0" dirty="0" smtClean="0">
                <a:ln>
                  <a:noFill/>
                </a:ln>
                <a:effectLst/>
                <a:uLnTx/>
                <a:uFillTx/>
                <a:latin typeface="Arial" pitchFamily="34" charset="0"/>
                <a:ea typeface="+mj-ea"/>
                <a:cs typeface="Arial" pitchFamily="34" charset="0"/>
              </a:rPr>
            </a:br>
            <a:r>
              <a:rPr kumimoji="0" lang="en-US" sz="4400" b="1" i="0" u="none" strike="noStrike" kern="1200" cap="none" spc="0" normalizeH="0" baseline="0" noProof="0" dirty="0" smtClean="0">
                <a:ln>
                  <a:noFill/>
                </a:ln>
                <a:effectLst/>
                <a:uLnTx/>
                <a:uFillTx/>
                <a:latin typeface="Arial" pitchFamily="34" charset="0"/>
                <a:ea typeface="+mj-ea"/>
                <a:cs typeface="Arial" pitchFamily="34" charset="0"/>
              </a:rPr>
              <a:t> Traffickers?</a:t>
            </a:r>
            <a:endParaRPr kumimoji="0" lang="en-US" sz="44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8" name="Content Placeholder 2"/>
          <p:cNvSpPr txBox="1">
            <a:spLocks/>
          </p:cNvSpPr>
          <p:nvPr/>
        </p:nvSpPr>
        <p:spPr>
          <a:xfrm>
            <a:off x="152400" y="1554162"/>
            <a:ext cx="4038600" cy="426720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en-US" sz="2600" dirty="0" smtClean="0"/>
              <a:t>Female or male, young or old, citizens or foreign nationals</a:t>
            </a:r>
          </a:p>
          <a:p>
            <a:pPr marL="342900" indent="-342900">
              <a:spcBef>
                <a:spcPct val="20000"/>
              </a:spcBef>
              <a:buFont typeface="Arial" pitchFamily="34" charset="0"/>
              <a:buChar char="•"/>
              <a:defRPr/>
            </a:pPr>
            <a:r>
              <a:rPr lang="en-US" sz="2600" dirty="0" smtClean="0"/>
              <a:t>Stranger to victim, family </a:t>
            </a:r>
            <a:r>
              <a:rPr lang="en-US" sz="2600" dirty="0"/>
              <a:t>member, acquaintance or an intimate </a:t>
            </a:r>
            <a:r>
              <a:rPr lang="en-US" sz="2600" dirty="0" smtClean="0"/>
              <a:t>partner.</a:t>
            </a:r>
            <a:endParaRPr lang="en-US" sz="2600" dirty="0"/>
          </a:p>
          <a:p>
            <a:pPr marL="342900" indent="-342900">
              <a:spcBef>
                <a:spcPct val="20000"/>
              </a:spcBef>
              <a:buFont typeface="Arial" pitchFamily="34" charset="0"/>
              <a:buChar char="•"/>
              <a:defRPr/>
            </a:pPr>
            <a:r>
              <a:rPr lang="en-US" sz="2600" dirty="0" smtClean="0"/>
              <a:t>member of organized crime or gang. </a:t>
            </a:r>
            <a:endParaRPr lang="en-US" sz="25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dirty="0" smtClean="0"/>
          </a:p>
        </p:txBody>
      </p:sp>
      <p:sp>
        <p:nvSpPr>
          <p:cNvPr id="9" name="Slide Number Placeholder 8"/>
          <p:cNvSpPr>
            <a:spLocks noGrp="1"/>
          </p:cNvSpPr>
          <p:nvPr>
            <p:ph type="sldNum" sz="quarter" idx="12"/>
          </p:nvPr>
        </p:nvSpPr>
        <p:spPr/>
        <p:txBody>
          <a:bodyPr/>
          <a:lstStyle/>
          <a:p>
            <a:fld id="{36DD9FB1-8287-4759-AAB4-D55C1C8559A0}" type="slidenum">
              <a:rPr lang="en-US" smtClean="0"/>
              <a:pPr/>
              <a:t>27</a:t>
            </a:fld>
            <a:endParaRPr lang="en-US" dirty="0"/>
          </a:p>
        </p:txBody>
      </p:sp>
      <p:sp>
        <p:nvSpPr>
          <p:cNvPr id="11"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37" name="Text Box 10"/>
          <p:cNvSpPr txBox="1">
            <a:spLocks noChangeArrowheads="1"/>
          </p:cNvSpPr>
          <p:nvPr/>
        </p:nvSpPr>
        <p:spPr bwMode="auto">
          <a:xfrm>
            <a:off x="1676400" y="5486400"/>
            <a:ext cx="6427094" cy="1077218"/>
          </a:xfrm>
          <a:prstGeom prst="rect">
            <a:avLst/>
          </a:prstGeom>
          <a:noFill/>
          <a:ln w="9525">
            <a:noFill/>
            <a:miter lim="800000"/>
            <a:headEnd/>
            <a:tailEnd/>
          </a:ln>
        </p:spPr>
        <p:txBody>
          <a:bodyPr wrap="square">
            <a:spAutoFit/>
          </a:bodyPr>
          <a:lstStyle/>
          <a:p>
            <a:pPr defTabSz="914400"/>
            <a:r>
              <a:rPr lang="en-US" sz="3200" b="1" i="1" dirty="0" smtClean="0">
                <a:solidFill>
                  <a:srgbClr val="FF0000"/>
                </a:solidFill>
                <a:latin typeface="+mj-lt"/>
              </a:rPr>
              <a:t>Human Traffickers </a:t>
            </a:r>
            <a:r>
              <a:rPr lang="en-US" sz="3200" b="1" i="1" dirty="0">
                <a:solidFill>
                  <a:srgbClr val="FF0000"/>
                </a:solidFill>
                <a:latin typeface="+mj-lt"/>
              </a:rPr>
              <a:t>can be </a:t>
            </a:r>
            <a:r>
              <a:rPr lang="en-US" sz="3200" b="1" i="1" dirty="0" smtClean="0">
                <a:solidFill>
                  <a:srgbClr val="FF0000"/>
                </a:solidFill>
                <a:latin typeface="+mj-lt"/>
              </a:rPr>
              <a:t>ANYONE </a:t>
            </a:r>
          </a:p>
          <a:p>
            <a:pPr defTabSz="914400"/>
            <a:r>
              <a:rPr lang="en-US" sz="3200" b="1" i="1" dirty="0" smtClean="0">
                <a:solidFill>
                  <a:srgbClr val="FF0000"/>
                </a:solidFill>
                <a:latin typeface="+mj-lt"/>
              </a:rPr>
              <a:t>willing </a:t>
            </a:r>
            <a:r>
              <a:rPr lang="en-US" sz="3200" b="1" i="1" dirty="0">
                <a:solidFill>
                  <a:srgbClr val="FF0000"/>
                </a:solidFill>
                <a:latin typeface="+mj-lt"/>
              </a:rPr>
              <a:t>to </a:t>
            </a:r>
            <a:r>
              <a:rPr lang="en-US" sz="3200" b="1" i="1" dirty="0" smtClean="0">
                <a:solidFill>
                  <a:srgbClr val="FF0000"/>
                </a:solidFill>
                <a:latin typeface="+mj-lt"/>
              </a:rPr>
              <a:t>exploit another for profit</a:t>
            </a:r>
            <a:endParaRPr lang="en-US" sz="3200" b="1" i="1" dirty="0">
              <a:solidFill>
                <a:srgbClr val="FF0000"/>
              </a:solidFill>
              <a:latin typeface="+mj-lt"/>
            </a:endParaRPr>
          </a:p>
        </p:txBody>
      </p:sp>
      <p:grpSp>
        <p:nvGrpSpPr>
          <p:cNvPr id="20" name="Group 19"/>
          <p:cNvGrpSpPr/>
          <p:nvPr/>
        </p:nvGrpSpPr>
        <p:grpSpPr>
          <a:xfrm>
            <a:off x="7315200" y="3733800"/>
            <a:ext cx="1524000" cy="1790700"/>
            <a:chOff x="7315200" y="3733800"/>
            <a:chExt cx="1524000" cy="1790700"/>
          </a:xfrm>
        </p:grpSpPr>
        <p:pic>
          <p:nvPicPr>
            <p:cNvPr id="23" name="Picture 9" descr="images-3"/>
            <p:cNvPicPr>
              <a:picLocks noChangeAspect="1" noChangeArrowheads="1"/>
            </p:cNvPicPr>
            <p:nvPr/>
          </p:nvPicPr>
          <p:blipFill>
            <a:blip r:embed="rId3" cstate="email"/>
            <a:srcRect/>
            <a:stretch>
              <a:fillRect/>
            </a:stretch>
          </p:blipFill>
          <p:spPr bwMode="auto">
            <a:xfrm>
              <a:off x="7315200" y="3733800"/>
              <a:ext cx="1524000" cy="1790700"/>
            </a:xfrm>
            <a:prstGeom prst="rect">
              <a:avLst/>
            </a:prstGeom>
            <a:noFill/>
            <a:ln w="25400">
              <a:solidFill>
                <a:schemeClr val="tx1"/>
              </a:solidFill>
              <a:miter lim="800000"/>
              <a:headEnd/>
              <a:tailEnd/>
            </a:ln>
          </p:spPr>
        </p:pic>
        <p:sp>
          <p:nvSpPr>
            <p:cNvPr id="26" name="Rectangle 25"/>
            <p:cNvSpPr/>
            <p:nvPr/>
          </p:nvSpPr>
          <p:spPr>
            <a:xfrm>
              <a:off x="7696200" y="4419600"/>
              <a:ext cx="73152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7315200" y="304800"/>
            <a:ext cx="1524000" cy="1828800"/>
            <a:chOff x="7315200" y="304800"/>
            <a:chExt cx="1524000" cy="1828800"/>
          </a:xfrm>
        </p:grpSpPr>
        <p:pic>
          <p:nvPicPr>
            <p:cNvPr id="29" name="Picture 6" descr="images-5"/>
            <p:cNvPicPr>
              <a:picLocks noChangeAspect="1" noChangeArrowheads="1"/>
            </p:cNvPicPr>
            <p:nvPr/>
          </p:nvPicPr>
          <p:blipFill>
            <a:blip r:embed="rId4" cstate="email"/>
            <a:srcRect/>
            <a:stretch>
              <a:fillRect/>
            </a:stretch>
          </p:blipFill>
          <p:spPr bwMode="auto">
            <a:xfrm>
              <a:off x="7315200" y="304800"/>
              <a:ext cx="1524000" cy="1828800"/>
            </a:xfrm>
            <a:prstGeom prst="rect">
              <a:avLst/>
            </a:prstGeom>
            <a:noFill/>
            <a:ln w="25400">
              <a:solidFill>
                <a:schemeClr val="tx1"/>
              </a:solidFill>
              <a:miter lim="800000"/>
              <a:headEnd/>
              <a:tailEnd/>
            </a:ln>
          </p:spPr>
        </p:pic>
        <p:sp>
          <p:nvSpPr>
            <p:cNvPr id="32" name="Rectangle 31"/>
            <p:cNvSpPr/>
            <p:nvPr/>
          </p:nvSpPr>
          <p:spPr>
            <a:xfrm>
              <a:off x="7581900" y="915988"/>
              <a:ext cx="952500" cy="150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4572000" y="1135380"/>
            <a:ext cx="2346971" cy="1760220"/>
            <a:chOff x="4572000" y="1135380"/>
            <a:chExt cx="2346971" cy="1760220"/>
          </a:xfrm>
        </p:grpSpPr>
        <p:pic>
          <p:nvPicPr>
            <p:cNvPr id="35" name="Picture 5" descr="images-14"/>
            <p:cNvPicPr>
              <a:picLocks noChangeAspect="1" noChangeArrowheads="1"/>
            </p:cNvPicPr>
            <p:nvPr/>
          </p:nvPicPr>
          <p:blipFill>
            <a:blip r:embed="rId5" cstate="email"/>
            <a:srcRect l="12997" r="12336"/>
            <a:stretch>
              <a:fillRect/>
            </a:stretch>
          </p:blipFill>
          <p:spPr bwMode="auto">
            <a:xfrm>
              <a:off x="4572000" y="1135380"/>
              <a:ext cx="2346971" cy="1760220"/>
            </a:xfrm>
            <a:prstGeom prst="rect">
              <a:avLst/>
            </a:prstGeom>
            <a:noFill/>
            <a:ln w="9525">
              <a:noFill/>
              <a:miter lim="800000"/>
              <a:headEnd/>
              <a:tailEnd/>
            </a:ln>
          </p:spPr>
        </p:pic>
        <p:sp>
          <p:nvSpPr>
            <p:cNvPr id="38" name="Rectangle 37"/>
            <p:cNvSpPr/>
            <p:nvPr/>
          </p:nvSpPr>
          <p:spPr>
            <a:xfrm>
              <a:off x="6000750" y="1706880"/>
              <a:ext cx="609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861560" y="1821180"/>
              <a:ext cx="54864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4572000" y="3200400"/>
            <a:ext cx="2335195" cy="1746836"/>
            <a:chOff x="4141805" y="3206164"/>
            <a:chExt cx="2335195" cy="1746836"/>
          </a:xfrm>
        </p:grpSpPr>
        <p:pic>
          <p:nvPicPr>
            <p:cNvPr id="41" name="Picture 7" descr="images-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41805" y="3206164"/>
              <a:ext cx="2335195" cy="1746836"/>
            </a:xfrm>
            <a:prstGeom prst="rect">
              <a:avLst/>
            </a:prstGeom>
            <a:noFill/>
            <a:ln w="9525">
              <a:noFill/>
              <a:miter lim="800000"/>
              <a:headEnd/>
              <a:tailEnd/>
            </a:ln>
          </p:spPr>
        </p:pic>
        <p:sp>
          <p:nvSpPr>
            <p:cNvPr id="42" name="Rectangle 41"/>
            <p:cNvSpPr/>
            <p:nvPr/>
          </p:nvSpPr>
          <p:spPr>
            <a:xfrm>
              <a:off x="5625165" y="4042142"/>
              <a:ext cx="54864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516455" y="3950702"/>
              <a:ext cx="54864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7344871" y="2324100"/>
            <a:ext cx="1494329" cy="1219200"/>
            <a:chOff x="7344871" y="2324100"/>
            <a:chExt cx="1494329" cy="1219200"/>
          </a:xfrm>
        </p:grpSpPr>
        <p:pic>
          <p:nvPicPr>
            <p:cNvPr id="45" name="Picture 4" descr="images-11"/>
            <p:cNvPicPr>
              <a:picLocks noChangeAspect="1" noChangeArrowheads="1"/>
            </p:cNvPicPr>
            <p:nvPr/>
          </p:nvPicPr>
          <p:blipFill>
            <a:blip r:embed="rId7" cstate="email"/>
            <a:srcRect/>
            <a:stretch>
              <a:fillRect/>
            </a:stretch>
          </p:blipFill>
          <p:spPr bwMode="auto">
            <a:xfrm>
              <a:off x="7344871" y="2324100"/>
              <a:ext cx="1494329" cy="1219200"/>
            </a:xfrm>
            <a:prstGeom prst="rect">
              <a:avLst/>
            </a:prstGeom>
            <a:noFill/>
            <a:ln w="25400">
              <a:solidFill>
                <a:schemeClr val="tx1"/>
              </a:solidFill>
              <a:miter lim="800000"/>
              <a:headEnd/>
              <a:tailEnd/>
            </a:ln>
          </p:spPr>
        </p:pic>
        <p:sp>
          <p:nvSpPr>
            <p:cNvPr id="46" name="Rectangle 45"/>
            <p:cNvSpPr/>
            <p:nvPr/>
          </p:nvSpPr>
          <p:spPr>
            <a:xfrm>
              <a:off x="7916371" y="2609850"/>
              <a:ext cx="457200" cy="109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08644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968" y="0"/>
            <a:ext cx="9144000" cy="685800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ts val="2800"/>
              </a:lnSpc>
            </a:pPr>
            <a:r>
              <a:rPr lang="en-US" sz="2800" b="1" dirty="0" smtClean="0"/>
              <a:t>                                 </a:t>
            </a:r>
            <a:r>
              <a:rPr lang="en-US" sz="2800" dirty="0" smtClean="0">
                <a:solidFill>
                  <a:schemeClr val="tx1"/>
                </a:solidFill>
              </a:rPr>
              <a:t>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t>
            </a:r>
          </a:p>
          <a:p>
            <a:pPr lvl="1">
              <a:lnSpc>
                <a:spcPts val="2800"/>
              </a:lnSpc>
            </a:pPr>
            <a:endParaRPr lang="en-US" sz="2800" dirty="0">
              <a:solidFill>
                <a:schemeClr val="tx1"/>
              </a:solidFill>
            </a:endParaRPr>
          </a:p>
          <a:p>
            <a:pPr lvl="1">
              <a:lnSpc>
                <a:spcPts val="2800"/>
              </a:lnSpc>
            </a:pPr>
            <a:endParaRPr lang="en-US" sz="2800" dirty="0" smtClean="0">
              <a:solidFill>
                <a:schemeClr val="tx1"/>
              </a:solidFill>
            </a:endParaRPr>
          </a:p>
          <a:p>
            <a:pPr lvl="1">
              <a:lnSpc>
                <a:spcPts val="2800"/>
              </a:lnSpc>
            </a:pPr>
            <a:endParaRPr lang="en-US" sz="2800" dirty="0">
              <a:solidFill>
                <a:schemeClr val="tx1"/>
              </a:solidFill>
            </a:endParaRPr>
          </a:p>
          <a:p>
            <a:pPr lvl="1">
              <a:lnSpc>
                <a:spcPts val="2800"/>
              </a:lnSpc>
            </a:pPr>
            <a:endParaRPr lang="en-US" sz="2800" dirty="0" smtClean="0">
              <a:solidFill>
                <a:schemeClr val="tx1"/>
              </a:solidFill>
            </a:endParaRPr>
          </a:p>
          <a:p>
            <a:pPr lvl="1">
              <a:lnSpc>
                <a:spcPts val="2800"/>
              </a:lnSpc>
            </a:pPr>
            <a:endParaRPr lang="en-US" sz="2800" dirty="0">
              <a:solidFill>
                <a:schemeClr val="tx1"/>
              </a:solidFill>
            </a:endParaRPr>
          </a:p>
          <a:p>
            <a:pPr lvl="1">
              <a:lnSpc>
                <a:spcPts val="2800"/>
              </a:lnSpc>
            </a:pPr>
            <a:endParaRPr lang="en-US" sz="2800" dirty="0" smtClean="0">
              <a:solidFill>
                <a:schemeClr val="tx1"/>
              </a:solidFill>
            </a:endParaRPr>
          </a:p>
          <a:p>
            <a:pPr lvl="1">
              <a:lnSpc>
                <a:spcPts val="2800"/>
              </a:lnSpc>
            </a:pPr>
            <a:endParaRPr lang="en-US" sz="2800" dirty="0">
              <a:solidFill>
                <a:schemeClr val="tx1"/>
              </a:solidFill>
            </a:endParaRPr>
          </a:p>
          <a:p>
            <a:pPr lvl="1">
              <a:lnSpc>
                <a:spcPts val="2800"/>
              </a:lnSpc>
            </a:pPr>
            <a:endParaRPr lang="en-US" sz="2800" dirty="0" smtClean="0">
              <a:solidFill>
                <a:schemeClr val="tx1"/>
              </a:solidFill>
            </a:endParaRPr>
          </a:p>
          <a:p>
            <a:pPr lvl="1">
              <a:lnSpc>
                <a:spcPts val="2800"/>
              </a:lnSpc>
            </a:pPr>
            <a:r>
              <a:rPr lang="en-US" sz="2800" dirty="0" smtClean="0">
                <a:solidFill>
                  <a:schemeClr val="tx1"/>
                </a:solidFill>
              </a:rPr>
              <a:t> </a:t>
            </a:r>
            <a:r>
              <a:rPr lang="en-US" sz="2800" dirty="0" smtClean="0">
                <a:solidFill>
                  <a:srgbClr val="002060"/>
                </a:solidFill>
              </a:rPr>
              <a:t>         </a:t>
            </a:r>
          </a:p>
          <a:p>
            <a:pPr marL="0" lvl="1"/>
            <a:endParaRPr lang="en-US" sz="2800" dirty="0"/>
          </a:p>
        </p:txBody>
      </p:sp>
      <p:sp>
        <p:nvSpPr>
          <p:cNvPr id="12" name="Title 11"/>
          <p:cNvSpPr>
            <a:spLocks noGrp="1"/>
          </p:cNvSpPr>
          <p:nvPr>
            <p:ph type="title"/>
          </p:nvPr>
        </p:nvSpPr>
        <p:spPr>
          <a:xfrm>
            <a:off x="0" y="0"/>
            <a:ext cx="9144000" cy="1554162"/>
          </a:xfrm>
        </p:spPr>
        <p:txBody>
          <a:bodyPr>
            <a:noAutofit/>
          </a:bodyPr>
          <a:lstStyle/>
          <a:p>
            <a:r>
              <a:rPr lang="en-US" b="1" dirty="0" smtClean="0">
                <a:latin typeface="Arial" pitchFamily="34" charset="0"/>
                <a:cs typeface="Arial" pitchFamily="34" charset="0"/>
              </a:rPr>
              <a:t>How to Spot Traffickers</a:t>
            </a:r>
            <a:endParaRPr lang="en-US" b="1" dirty="0">
              <a:latin typeface="Arial" pitchFamily="34" charset="0"/>
              <a:cs typeface="Arial" pitchFamily="34" charset="0"/>
            </a:endParaRPr>
          </a:p>
        </p:txBody>
      </p:sp>
      <p:sp>
        <p:nvSpPr>
          <p:cNvPr id="10" name="Content Placeholder 2"/>
          <p:cNvSpPr txBox="1">
            <a:spLocks/>
          </p:cNvSpPr>
          <p:nvPr/>
        </p:nvSpPr>
        <p:spPr>
          <a:xfrm>
            <a:off x="228599" y="1371600"/>
            <a:ext cx="8761511" cy="502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May answer questions for victim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Observe victim persistently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Gives evasive answers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May not know child’s name                                      or personal 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Poses as a relative</a:t>
            </a:r>
          </a:p>
          <a:p>
            <a:pPr>
              <a:spcBef>
                <a:spcPct val="20000"/>
              </a:spcBef>
            </a:pPr>
            <a:endParaRPr lang="en-US" sz="3200" dirty="0" smtClean="0"/>
          </a:p>
          <a:p>
            <a:pPr>
              <a:spcBef>
                <a:spcPct val="20000"/>
              </a:spcBef>
            </a:pPr>
            <a:r>
              <a:rPr lang="en-US" sz="3200" b="1" i="1" dirty="0" smtClean="0"/>
              <a:t>Flight attendants have correctly assessed trafficking situations with each of these indicators.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5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dirty="0" smtClean="0"/>
          </a:p>
        </p:txBody>
      </p:sp>
      <p:sp>
        <p:nvSpPr>
          <p:cNvPr id="9" name="Slide Number Placeholder 8"/>
          <p:cNvSpPr>
            <a:spLocks noGrp="1"/>
          </p:cNvSpPr>
          <p:nvPr>
            <p:ph type="sldNum" sz="quarter" idx="12"/>
          </p:nvPr>
        </p:nvSpPr>
        <p:spPr/>
        <p:txBody>
          <a:bodyPr/>
          <a:lstStyle/>
          <a:p>
            <a:fld id="{36DD9FB1-8287-4759-AAB4-D55C1C8559A0}" type="slidenum">
              <a:rPr lang="en-US" smtClean="0"/>
              <a:pPr/>
              <a:t>28</a:t>
            </a:fld>
            <a:endParaRPr lang="en-US" dirty="0"/>
          </a:p>
        </p:txBody>
      </p:sp>
      <p:sp>
        <p:nvSpPr>
          <p:cNvPr id="11"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grpSp>
        <p:nvGrpSpPr>
          <p:cNvPr id="19" name="Group 18"/>
          <p:cNvGrpSpPr/>
          <p:nvPr/>
        </p:nvGrpSpPr>
        <p:grpSpPr>
          <a:xfrm>
            <a:off x="6477000" y="1905000"/>
            <a:ext cx="2065338" cy="1524000"/>
            <a:chOff x="6477000" y="1905000"/>
            <a:chExt cx="2065338" cy="1524000"/>
          </a:xfrm>
        </p:grpSpPr>
        <p:pic>
          <p:nvPicPr>
            <p:cNvPr id="20" name="Picture 19" descr="images-9"/>
            <p:cNvPicPr>
              <a:picLocks noChangeAspect="1" noChangeArrowheads="1"/>
            </p:cNvPicPr>
            <p:nvPr/>
          </p:nvPicPr>
          <p:blipFill>
            <a:blip r:embed="rId3" cstate="email"/>
            <a:srcRect b="19395"/>
            <a:stretch>
              <a:fillRect/>
            </a:stretch>
          </p:blipFill>
          <p:spPr bwMode="auto">
            <a:xfrm flipH="1">
              <a:off x="6477000" y="1905000"/>
              <a:ext cx="2065338" cy="1524000"/>
            </a:xfrm>
            <a:prstGeom prst="rect">
              <a:avLst/>
            </a:prstGeom>
            <a:noFill/>
            <a:ln w="25400">
              <a:solidFill>
                <a:schemeClr val="tx1"/>
              </a:solidFill>
              <a:miter lim="800000"/>
              <a:headEnd/>
              <a:tailEnd/>
            </a:ln>
          </p:spPr>
        </p:pic>
        <p:sp>
          <p:nvSpPr>
            <p:cNvPr id="21" name="Rectangle 20"/>
            <p:cNvSpPr/>
            <p:nvPr/>
          </p:nvSpPr>
          <p:spPr>
            <a:xfrm rot="1031755" flipH="1">
              <a:off x="7271992" y="2585613"/>
              <a:ext cx="6400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6019800" y="3733800"/>
            <a:ext cx="2569799" cy="1295400"/>
            <a:chOff x="5943600" y="3962400"/>
            <a:chExt cx="2569799" cy="1295400"/>
          </a:xfrm>
        </p:grpSpPr>
        <p:pic>
          <p:nvPicPr>
            <p:cNvPr id="23" name="Picture 22"/>
            <p:cNvPicPr>
              <a:picLocks noChangeAspect="1"/>
            </p:cNvPicPr>
            <p:nvPr/>
          </p:nvPicPr>
          <p:blipFill>
            <a:blip r:embed="rId4" cstate="email"/>
            <a:srcRect/>
            <a:stretch>
              <a:fillRect/>
            </a:stretch>
          </p:blipFill>
          <p:spPr bwMode="auto">
            <a:xfrm>
              <a:off x="5943600" y="3962400"/>
              <a:ext cx="2569799" cy="1295400"/>
            </a:xfrm>
            <a:prstGeom prst="rect">
              <a:avLst/>
            </a:prstGeom>
            <a:noFill/>
            <a:ln w="25400">
              <a:solidFill>
                <a:schemeClr val="tx1"/>
              </a:solidFill>
              <a:miter lim="800000"/>
              <a:headEnd/>
              <a:tailEnd/>
            </a:ln>
          </p:spPr>
        </p:pic>
        <p:sp>
          <p:nvSpPr>
            <p:cNvPr id="24" name="Rectangle 23"/>
            <p:cNvSpPr/>
            <p:nvPr/>
          </p:nvSpPr>
          <p:spPr>
            <a:xfrm>
              <a:off x="6000750" y="4267200"/>
              <a:ext cx="609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0568245">
              <a:off x="7637443" y="4120499"/>
              <a:ext cx="73152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678270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email"/>
          <a:srcRect/>
          <a:stretch>
            <a:fillRect/>
          </a:stretch>
        </p:blipFill>
        <p:spPr bwMode="auto">
          <a:xfrm flipH="1">
            <a:off x="0" y="0"/>
            <a:ext cx="9144000" cy="6858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36DD9FB1-8287-4759-AAB4-D55C1C8559A0}" type="slidenum">
              <a:rPr lang="en-US" smtClean="0"/>
              <a:pPr/>
              <a:t>29</a:t>
            </a:fld>
            <a:endParaRPr lang="en-US" dirty="0"/>
          </a:p>
        </p:txBody>
      </p:sp>
      <p:sp>
        <p:nvSpPr>
          <p:cNvPr id="9"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7" name="Subtitle 3"/>
          <p:cNvSpPr txBox="1">
            <a:spLocks/>
          </p:cNvSpPr>
          <p:nvPr/>
        </p:nvSpPr>
        <p:spPr bwMode="auto">
          <a:xfrm>
            <a:off x="533400" y="3692635"/>
            <a:ext cx="6781800" cy="3165365"/>
          </a:xfrm>
          <a:prstGeom prst="rect">
            <a:avLst/>
          </a:prstGeom>
          <a:solidFill>
            <a:srgbClr val="EEECE1">
              <a:alpha val="74902"/>
            </a:srgbClr>
          </a:solidFill>
          <a:ln w="9525">
            <a:noFill/>
            <a:miter lim="800000"/>
            <a:headEnd/>
            <a:tailEnd/>
          </a:ln>
        </p:spPr>
        <p:txBody>
          <a:bodyPr/>
          <a:lstStyle/>
          <a:p>
            <a:pPr marL="347472" lvl="1" indent="-342900" eaLnBrk="0" hangingPunct="0">
              <a:lnSpc>
                <a:spcPct val="105000"/>
              </a:lnSpc>
              <a:spcBef>
                <a:spcPts val="600"/>
              </a:spcBef>
              <a:spcAft>
                <a:spcPts val="600"/>
              </a:spcAft>
              <a:buFont typeface="Arial" pitchFamily="34" charset="0"/>
              <a:buChar char="•"/>
            </a:pPr>
            <a:r>
              <a:rPr kumimoji="1" lang="en-US" sz="2800" dirty="0" smtClean="0"/>
              <a:t>Ask Be observant of passengers, especially children and young women traveling alone</a:t>
            </a:r>
          </a:p>
          <a:p>
            <a:pPr marL="347472" lvl="1" indent="-342900" eaLnBrk="0" hangingPunct="0">
              <a:lnSpc>
                <a:spcPct val="105000"/>
              </a:lnSpc>
              <a:spcBef>
                <a:spcPts val="600"/>
              </a:spcBef>
              <a:spcAft>
                <a:spcPts val="600"/>
              </a:spcAft>
              <a:buFont typeface="Arial" pitchFamily="34" charset="0"/>
              <a:buChar char="•"/>
            </a:pPr>
            <a:r>
              <a:rPr kumimoji="1" lang="en-US" sz="2800" dirty="0" smtClean="0"/>
              <a:t>Note who accompanies them and if someone controls their movement</a:t>
            </a:r>
          </a:p>
          <a:p>
            <a:pPr marL="347472" lvl="1" indent="-342900" eaLnBrk="0" hangingPunct="0">
              <a:lnSpc>
                <a:spcPct val="105000"/>
              </a:lnSpc>
              <a:spcBef>
                <a:spcPts val="600"/>
              </a:spcBef>
              <a:spcAft>
                <a:spcPts val="600"/>
              </a:spcAft>
              <a:buFont typeface="Arial" pitchFamily="34" charset="0"/>
              <a:buChar char="•"/>
            </a:pPr>
            <a:r>
              <a:rPr kumimoji="1" lang="en-US" sz="2800" dirty="0" smtClean="0"/>
              <a:t>Initiate pleasant, non-threatening conversation</a:t>
            </a:r>
          </a:p>
          <a:p>
            <a:pPr marL="347472" lvl="1" indent="-342900" eaLnBrk="0" hangingPunct="0">
              <a:lnSpc>
                <a:spcPct val="105000"/>
              </a:lnSpc>
              <a:spcBef>
                <a:spcPts val="600"/>
              </a:spcBef>
              <a:spcAft>
                <a:spcPts val="600"/>
              </a:spcAft>
              <a:buFont typeface="Arial" pitchFamily="34" charset="0"/>
              <a:buChar char="•"/>
            </a:pPr>
            <a:endParaRPr kumimoji="1" lang="en-US" sz="2800" b="1" dirty="0" smtClean="0"/>
          </a:p>
          <a:p>
            <a:pPr>
              <a:lnSpc>
                <a:spcPts val="3000"/>
              </a:lnSpc>
            </a:pPr>
            <a:r>
              <a:rPr lang="en-US" sz="2800" dirty="0" smtClean="0">
                <a:solidFill>
                  <a:srgbClr val="002060"/>
                </a:solidFill>
              </a:rPr>
              <a:t>  </a:t>
            </a:r>
            <a:endParaRPr lang="en-US" dirty="0" smtClean="0">
              <a:latin typeface="Lucida Grande" charset="0"/>
            </a:endParaRPr>
          </a:p>
          <a:p>
            <a:pPr marL="347472" lvl="1" indent="-342900" eaLnBrk="0" hangingPunct="0">
              <a:lnSpc>
                <a:spcPct val="105000"/>
              </a:lnSpc>
              <a:spcBef>
                <a:spcPts val="600"/>
              </a:spcBef>
              <a:spcAft>
                <a:spcPts val="600"/>
              </a:spcAft>
              <a:buFont typeface="Arial" pitchFamily="34" charset="0"/>
              <a:buChar char="•"/>
            </a:pPr>
            <a:endParaRPr kumimoji="1" lang="en-US" sz="2800" b="1" dirty="0" smtClean="0"/>
          </a:p>
          <a:p>
            <a:pPr marL="457200">
              <a:lnSpc>
                <a:spcPct val="90000"/>
              </a:lnSpc>
              <a:spcBef>
                <a:spcPts val="600"/>
              </a:spcBef>
              <a:spcAft>
                <a:spcPts val="600"/>
              </a:spcAft>
            </a:pPr>
            <a:endParaRPr lang="en-US" dirty="0" smtClean="0"/>
          </a:p>
          <a:p>
            <a:pPr marL="347472" lvl="1" indent="-342900" eaLnBrk="0" hangingPunct="0">
              <a:lnSpc>
                <a:spcPct val="105000"/>
              </a:lnSpc>
              <a:buFont typeface="Arial" pitchFamily="34" charset="0"/>
              <a:buChar char="•"/>
            </a:pPr>
            <a:endParaRPr kumimoji="1" lang="en-US" sz="3200" b="1" dirty="0" smtClean="0"/>
          </a:p>
        </p:txBody>
      </p:sp>
      <p:sp>
        <p:nvSpPr>
          <p:cNvPr id="12" name="Title 11"/>
          <p:cNvSpPr txBox="1">
            <a:spLocks/>
          </p:cNvSpPr>
          <p:nvPr/>
        </p:nvSpPr>
        <p:spPr>
          <a:xfrm>
            <a:off x="228600" y="304800"/>
            <a:ext cx="8763000" cy="1401762"/>
          </a:xfrm>
          <a:prstGeom prst="rect">
            <a:avLst/>
          </a:prstGeom>
          <a:solidFill>
            <a:srgbClr val="FFFFFF">
              <a:alpha val="74902"/>
            </a:srgbClr>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What Can You Do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noProof="0" dirty="0" smtClean="0">
                <a:ln>
                  <a:noFill/>
                </a:ln>
                <a:solidFill>
                  <a:schemeClr val="tx1"/>
                </a:solidFill>
                <a:effectLst/>
                <a:uLnTx/>
                <a:uFillTx/>
                <a:latin typeface="Arial" pitchFamily="34" charset="0"/>
                <a:ea typeface="+mj-ea"/>
                <a:cs typeface="Arial" pitchFamily="34" charset="0"/>
              </a:rPr>
              <a:t>As </a:t>
            </a:r>
            <a:r>
              <a:rPr lang="en-US" sz="3600" b="1" i="1" dirty="0" smtClean="0">
                <a:latin typeface="Arial" pitchFamily="34" charset="0"/>
                <a:ea typeface="+mj-ea"/>
                <a:cs typeface="Arial" pitchFamily="34" charset="0"/>
              </a:rPr>
              <a:t>F</a:t>
            </a:r>
            <a:r>
              <a:rPr kumimoji="0" lang="en-US" sz="3600" b="1" i="1" u="none" strike="noStrike" kern="1200" cap="none" spc="0" normalizeH="0" noProof="0" dirty="0" smtClean="0">
                <a:ln>
                  <a:noFill/>
                </a:ln>
                <a:solidFill>
                  <a:schemeClr val="tx1"/>
                </a:solidFill>
                <a:effectLst/>
                <a:uLnTx/>
                <a:uFillTx/>
                <a:latin typeface="Arial" pitchFamily="34" charset="0"/>
                <a:ea typeface="+mj-ea"/>
                <a:cs typeface="Arial" pitchFamily="34" charset="0"/>
              </a:rPr>
              <a:t>light </a:t>
            </a:r>
            <a:r>
              <a:rPr lang="en-US" sz="3600" b="1" i="1" dirty="0" smtClean="0">
                <a:latin typeface="Arial" pitchFamily="34" charset="0"/>
                <a:ea typeface="+mj-ea"/>
                <a:cs typeface="Arial" pitchFamily="34" charset="0"/>
              </a:rPr>
              <a:t>Crew or ground personnel</a:t>
            </a:r>
            <a:endParaRPr kumimoji="0" lang="en-US" sz="36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7003892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733800" y="0"/>
            <a:ext cx="5421313" cy="6858000"/>
          </a:xfrm>
          <a:prstGeom prst="rect">
            <a:avLst/>
          </a:prstGeom>
          <a:solidFill>
            <a:schemeClr val="accent1">
              <a:lumMod val="60000"/>
              <a:lumOff val="40000"/>
            </a:schemeClr>
          </a:solidFill>
          <a:ln>
            <a:miter lim="800000"/>
            <a:headEnd/>
            <a:tailEnd/>
          </a:ln>
        </p:spPr>
        <p:txBody>
          <a:bodyPr/>
          <a:lstStyle/>
          <a:p>
            <a:pPr fontAlgn="auto">
              <a:spcBef>
                <a:spcPts val="0"/>
              </a:spcBef>
              <a:spcAft>
                <a:spcPts val="0"/>
              </a:spcAft>
              <a:defRPr/>
            </a:pPr>
            <a:endParaRPr lang="en-US" sz="3600" b="1" dirty="0">
              <a:solidFill>
                <a:srgbClr val="002060"/>
              </a:solidFill>
              <a:latin typeface="+mn-lt"/>
            </a:endParaRPr>
          </a:p>
        </p:txBody>
      </p:sp>
      <p:sp>
        <p:nvSpPr>
          <p:cNvPr id="15363" name="Rectangle 1"/>
          <p:cNvSpPr>
            <a:spLocks noChangeArrowheads="1"/>
          </p:cNvSpPr>
          <p:nvPr/>
        </p:nvSpPr>
        <p:spPr bwMode="auto">
          <a:xfrm>
            <a:off x="381000" y="191036"/>
            <a:ext cx="8686800" cy="1077218"/>
          </a:xfrm>
          <a:prstGeom prst="rect">
            <a:avLst/>
          </a:prstGeom>
          <a:solidFill>
            <a:schemeClr val="accent1">
              <a:lumMod val="40000"/>
              <a:lumOff val="60000"/>
            </a:schemeClr>
          </a:solidFill>
          <a:ln>
            <a:noFill/>
          </a:ln>
          <a:extLst/>
        </p:spPr>
        <p:txBody>
          <a:bodyPr wrap="square">
            <a:spAutoFit/>
          </a:bodyPr>
          <a:lstStyle/>
          <a:p>
            <a:pPr>
              <a:defRPr/>
            </a:pPr>
            <a:r>
              <a:rPr lang="en-US" sz="3200" b="1" dirty="0">
                <a:latin typeface="Arial" pitchFamily="34" charset="0"/>
              </a:rPr>
              <a:t>  </a:t>
            </a:r>
            <a:r>
              <a:rPr lang="en-US" sz="3200" b="1" dirty="0" smtClean="0">
                <a:solidFill>
                  <a:schemeClr val="tx2">
                    <a:lumMod val="75000"/>
                  </a:schemeClr>
                </a:solidFill>
                <a:latin typeface="Arial" pitchFamily="34" charset="0"/>
              </a:rPr>
              <a:t>Leverage Airline Connections                                	                                      to Help Children</a:t>
            </a:r>
            <a:endParaRPr lang="en-US" sz="3200" b="1" dirty="0">
              <a:solidFill>
                <a:schemeClr val="tx2">
                  <a:lumMod val="75000"/>
                </a:schemeClr>
              </a:solidFill>
              <a:latin typeface="Arial" pitchFamily="34" charset="0"/>
            </a:endParaRPr>
          </a:p>
        </p:txBody>
      </p:sp>
      <p:sp>
        <p:nvSpPr>
          <p:cNvPr id="62469" name="TextBox 4"/>
          <p:cNvSpPr txBox="1">
            <a:spLocks noChangeArrowheads="1"/>
          </p:cNvSpPr>
          <p:nvPr/>
        </p:nvSpPr>
        <p:spPr bwMode="auto">
          <a:xfrm>
            <a:off x="669925" y="5753100"/>
            <a:ext cx="8024813" cy="646113"/>
          </a:xfrm>
          <a:prstGeom prst="rect">
            <a:avLst/>
          </a:prstGeom>
          <a:noFill/>
          <a:ln w="9525">
            <a:noFill/>
            <a:miter lim="800000"/>
            <a:headEnd/>
            <a:tailEnd/>
          </a:ln>
        </p:spPr>
        <p:txBody>
          <a:bodyPr>
            <a:spAutoFit/>
          </a:bodyPr>
          <a:lstStyle/>
          <a:p>
            <a:pPr fontAlgn="auto">
              <a:spcBef>
                <a:spcPts val="0"/>
              </a:spcBef>
              <a:spcAft>
                <a:spcPts val="0"/>
              </a:spcAft>
              <a:defRPr/>
            </a:pPr>
            <a:endParaRPr kumimoji="1" lang="en-US" sz="3600" b="1" u="sng" dirty="0">
              <a:solidFill>
                <a:schemeClr val="accent1">
                  <a:lumMod val="75000"/>
                </a:schemeClr>
              </a:solidFill>
              <a:latin typeface="+mj-lt"/>
            </a:endParaRPr>
          </a:p>
        </p:txBody>
      </p:sp>
      <p:sp>
        <p:nvSpPr>
          <p:cNvPr id="3" name="Rectangle 2"/>
          <p:cNvSpPr/>
          <p:nvPr/>
        </p:nvSpPr>
        <p:spPr>
          <a:xfrm>
            <a:off x="3899388" y="1490008"/>
            <a:ext cx="5168411" cy="1938992"/>
          </a:xfrm>
          <a:prstGeom prst="rect">
            <a:avLst/>
          </a:prstGeom>
        </p:spPr>
        <p:txBody>
          <a:bodyPr wrap="square">
            <a:spAutoFit/>
          </a:bodyPr>
          <a:lstStyle/>
          <a:p>
            <a:pPr>
              <a:buFont typeface="Arial" pitchFamily="34" charset="0"/>
              <a:buChar char="•"/>
              <a:defRPr/>
            </a:pPr>
            <a:r>
              <a:rPr lang="en-US" sz="2400" dirty="0" smtClean="0">
                <a:solidFill>
                  <a:schemeClr val="tx2">
                    <a:lumMod val="75000"/>
                  </a:schemeClr>
                </a:solidFill>
                <a:latin typeface="Lucida Grande"/>
              </a:rPr>
              <a:t>To provide humanitarian assistance for orphans and vulnerable children. </a:t>
            </a:r>
            <a:endParaRPr lang="en-US" sz="2400" dirty="0">
              <a:solidFill>
                <a:schemeClr val="tx2">
                  <a:lumMod val="75000"/>
                </a:schemeClr>
              </a:solidFill>
              <a:latin typeface="Lucida Grande"/>
            </a:endParaRPr>
          </a:p>
          <a:p>
            <a:pPr>
              <a:buFont typeface="Arial" pitchFamily="34" charset="0"/>
              <a:buChar char="•"/>
              <a:defRPr/>
            </a:pPr>
            <a:r>
              <a:rPr lang="en-US" sz="2400" dirty="0" smtClean="0">
                <a:solidFill>
                  <a:schemeClr val="tx2">
                    <a:lumMod val="75000"/>
                  </a:schemeClr>
                </a:solidFill>
                <a:latin typeface="Lucida Grande"/>
              </a:rPr>
              <a:t>Expanded to members of all ages and professions.</a:t>
            </a:r>
          </a:p>
          <a:p>
            <a:pPr>
              <a:buFont typeface="Arial" pitchFamily="34" charset="0"/>
              <a:buChar char="•"/>
              <a:defRPr/>
            </a:pPr>
            <a:r>
              <a:rPr lang="en-US" sz="2400" dirty="0" smtClean="0">
                <a:solidFill>
                  <a:schemeClr val="tx2">
                    <a:lumMod val="75000"/>
                  </a:schemeClr>
                </a:solidFill>
                <a:latin typeface="Lucida Grande"/>
              </a:rPr>
              <a:t>Members from 12 major airlines</a:t>
            </a:r>
          </a:p>
        </p:txBody>
      </p:sp>
      <p:pic>
        <p:nvPicPr>
          <p:cNvPr id="10" name="Picture 7" descr="CIMG56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7933" y="3695700"/>
            <a:ext cx="3945467"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airplanes of a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82" y="1490007"/>
            <a:ext cx="3442939" cy="223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Documents and Settings\HP_Administrator\My Documents\My Pictures\nancy AA Proposal Pics\AA Proposal Pics\AAI with Emergency Medical Relief for Hurricane Relief BrockPartnering wi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81" y="4330975"/>
            <a:ext cx="3442939" cy="23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7781" y="3896856"/>
            <a:ext cx="3369169" cy="400110"/>
          </a:xfrm>
          <a:prstGeom prst="rect">
            <a:avLst/>
          </a:prstGeom>
          <a:noFill/>
        </p:spPr>
        <p:txBody>
          <a:bodyPr wrap="square" rtlCol="0">
            <a:spAutoFit/>
          </a:bodyPr>
          <a:lstStyle/>
          <a:p>
            <a:r>
              <a:rPr lang="en-US" sz="2000" b="1" dirty="0" smtClean="0">
                <a:solidFill>
                  <a:schemeClr val="tx2"/>
                </a:solidFill>
              </a:rPr>
              <a:t>$60 M in aid </a:t>
            </a:r>
            <a:r>
              <a:rPr lang="en-US" sz="2000" b="1" dirty="0" smtClean="0">
                <a:solidFill>
                  <a:schemeClr val="tx2"/>
                </a:solidFill>
              </a:rPr>
              <a:t>to54 </a:t>
            </a:r>
            <a:r>
              <a:rPr lang="en-US" sz="2000" b="1" dirty="0" smtClean="0">
                <a:solidFill>
                  <a:schemeClr val="tx2"/>
                </a:solidFill>
              </a:rPr>
              <a:t>countries</a:t>
            </a:r>
            <a:endParaRPr lang="en-US" sz="2000" b="1" dirty="0">
              <a:solidFill>
                <a:schemeClr val="tx2"/>
              </a:solidFill>
            </a:endParaRPr>
          </a:p>
        </p:txBody>
      </p:sp>
    </p:spTree>
    <p:extLst>
      <p:ext uri="{BB962C8B-B14F-4D97-AF65-F5344CB8AC3E}">
        <p14:creationId xmlns:p14="http://schemas.microsoft.com/office/powerpoint/2010/main" val="3434219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r="4079"/>
          <a:stretch>
            <a:fillRect/>
          </a:stretch>
        </p:blipFill>
        <p:spPr bwMode="auto">
          <a:xfrm>
            <a:off x="0" y="0"/>
            <a:ext cx="9144000" cy="6858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36DD9FB1-8287-4759-AAB4-D55C1C8559A0}" type="slidenum">
              <a:rPr lang="en-US" smtClean="0"/>
              <a:pPr/>
              <a:t>30</a:t>
            </a:fld>
            <a:endParaRPr lang="en-US" dirty="0"/>
          </a:p>
        </p:txBody>
      </p:sp>
      <p:sp>
        <p:nvSpPr>
          <p:cNvPr id="9"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7" name="Subtitle 3"/>
          <p:cNvSpPr txBox="1">
            <a:spLocks/>
          </p:cNvSpPr>
          <p:nvPr/>
        </p:nvSpPr>
        <p:spPr bwMode="auto">
          <a:xfrm>
            <a:off x="1447800" y="3048000"/>
            <a:ext cx="8153400" cy="4190999"/>
          </a:xfrm>
          <a:prstGeom prst="rect">
            <a:avLst/>
          </a:prstGeom>
          <a:solidFill>
            <a:srgbClr val="EEECE1">
              <a:alpha val="74902"/>
            </a:srgbClr>
          </a:solidFill>
          <a:ln w="9525">
            <a:noFill/>
            <a:miter lim="800000"/>
            <a:headEnd/>
            <a:tailEnd/>
          </a:ln>
        </p:spPr>
        <p:txBody>
          <a:bodyPr/>
          <a:lstStyle/>
          <a:p>
            <a:pPr marL="347472" lvl="1" indent="-342900" eaLnBrk="0" hangingPunct="0">
              <a:lnSpc>
                <a:spcPct val="105000"/>
              </a:lnSpc>
              <a:spcBef>
                <a:spcPts val="600"/>
              </a:spcBef>
              <a:spcAft>
                <a:spcPts val="600"/>
              </a:spcAft>
              <a:buFont typeface="Arial" pitchFamily="34" charset="0"/>
              <a:buChar char="•"/>
              <a:defRPr/>
            </a:pPr>
            <a:r>
              <a:rPr kumimoji="1" lang="en-US" sz="2800" dirty="0" smtClean="0"/>
              <a:t>Evaluate </a:t>
            </a:r>
            <a:r>
              <a:rPr kumimoji="1" lang="en-US" sz="2800" dirty="0" smtClean="0"/>
              <a:t>circumstances – Radio upcoming </a:t>
            </a:r>
            <a:r>
              <a:rPr kumimoji="1" lang="en-US" sz="2800" dirty="0" smtClean="0"/>
              <a:t>airport </a:t>
            </a:r>
          </a:p>
          <a:p>
            <a:pPr marL="347472" lvl="1" indent="-342900" eaLnBrk="0" hangingPunct="0">
              <a:lnSpc>
                <a:spcPct val="105000"/>
              </a:lnSpc>
              <a:spcBef>
                <a:spcPts val="600"/>
              </a:spcBef>
              <a:spcAft>
                <a:spcPts val="600"/>
              </a:spcAft>
              <a:buFont typeface="Arial" pitchFamily="34" charset="0"/>
              <a:buChar char="•"/>
              <a:defRPr/>
            </a:pPr>
            <a:r>
              <a:rPr kumimoji="1" lang="en-US" sz="2800" dirty="0" smtClean="0"/>
              <a:t>Provide information to </a:t>
            </a:r>
            <a:r>
              <a:rPr kumimoji="1" lang="en-US" sz="2800" dirty="0" smtClean="0"/>
              <a:t>DHS Tip Line </a:t>
            </a:r>
            <a:r>
              <a:rPr kumimoji="1" lang="en-US" sz="2800" dirty="0" smtClean="0"/>
              <a:t>	</a:t>
            </a:r>
            <a:r>
              <a:rPr kumimoji="1" lang="en-US" sz="2800" dirty="0" smtClean="0"/>
              <a:t>           </a:t>
            </a:r>
            <a:r>
              <a:rPr kumimoji="1" lang="en-US" sz="4400" b="1" dirty="0" smtClean="0">
                <a:solidFill>
                  <a:srgbClr val="C00000"/>
                </a:solidFill>
              </a:rPr>
              <a:t>866.347.2423 </a:t>
            </a:r>
            <a:r>
              <a:rPr kumimoji="1" lang="en-US" sz="2000" b="1" dirty="0" smtClean="0"/>
              <a:t>  (Intl.# </a:t>
            </a:r>
            <a:r>
              <a:rPr kumimoji="1" lang="en-US" sz="3600" b="1" dirty="0" smtClean="0"/>
              <a:t> </a:t>
            </a:r>
            <a:r>
              <a:rPr kumimoji="1" lang="en-US" sz="2800" b="1" dirty="0" smtClean="0"/>
              <a:t>802.872.6199)</a:t>
            </a:r>
            <a:endParaRPr kumimoji="1" lang="en-US" sz="1400" b="1" dirty="0">
              <a:solidFill>
                <a:srgbClr val="C00000"/>
              </a:solidFill>
            </a:endParaRPr>
          </a:p>
          <a:p>
            <a:pPr marL="347472" lvl="1" indent="-342900" eaLnBrk="0" hangingPunct="0">
              <a:lnSpc>
                <a:spcPct val="105000"/>
              </a:lnSpc>
              <a:spcBef>
                <a:spcPts val="600"/>
              </a:spcBef>
              <a:spcAft>
                <a:spcPts val="600"/>
              </a:spcAft>
              <a:buFont typeface="Arial" pitchFamily="34" charset="0"/>
              <a:buChar char="•"/>
            </a:pPr>
            <a:r>
              <a:rPr kumimoji="1" lang="en-US" sz="2800" i="1" dirty="0"/>
              <a:t>National Human Trafficking Resource Center          		</a:t>
            </a:r>
            <a:r>
              <a:rPr kumimoji="1" lang="en-US" sz="4000" b="1" dirty="0"/>
              <a:t>NHTRC: </a:t>
            </a:r>
            <a:r>
              <a:rPr kumimoji="1" lang="en-US" sz="4000" b="1" dirty="0">
                <a:solidFill>
                  <a:srgbClr val="C00000"/>
                </a:solidFill>
              </a:rPr>
              <a:t>888.373.7888</a:t>
            </a:r>
          </a:p>
          <a:p>
            <a:pPr marL="4572" lvl="1" algn="ctr" eaLnBrk="0" hangingPunct="0">
              <a:lnSpc>
                <a:spcPct val="105000"/>
              </a:lnSpc>
              <a:spcBef>
                <a:spcPts val="600"/>
              </a:spcBef>
              <a:spcAft>
                <a:spcPts val="600"/>
              </a:spcAft>
            </a:pPr>
            <a:r>
              <a:rPr lang="en-GB" sz="2400" b="1" dirty="0">
                <a:solidFill>
                  <a:schemeClr val="tx2">
                    <a:lumMod val="50000"/>
                  </a:schemeClr>
                </a:solidFill>
              </a:rPr>
              <a:t>As a backup, call airport police or 911</a:t>
            </a:r>
            <a:endParaRPr lang="en-US" sz="2400" dirty="0"/>
          </a:p>
          <a:p>
            <a:pPr marL="347472" lvl="1" indent="-342900" eaLnBrk="0" hangingPunct="0">
              <a:lnSpc>
                <a:spcPct val="105000"/>
              </a:lnSpc>
              <a:spcBef>
                <a:spcPts val="600"/>
              </a:spcBef>
              <a:spcAft>
                <a:spcPts val="600"/>
              </a:spcAft>
              <a:buFont typeface="Arial" pitchFamily="34" charset="0"/>
              <a:buChar char="•"/>
              <a:defRPr/>
            </a:pPr>
            <a:endParaRPr kumimoji="1" lang="en-US" sz="2800" b="1" dirty="0" smtClean="0">
              <a:solidFill>
                <a:srgbClr val="C00000"/>
              </a:solidFill>
            </a:endParaRPr>
          </a:p>
        </p:txBody>
      </p:sp>
      <p:sp>
        <p:nvSpPr>
          <p:cNvPr id="12" name="Title 11"/>
          <p:cNvSpPr txBox="1">
            <a:spLocks/>
          </p:cNvSpPr>
          <p:nvPr/>
        </p:nvSpPr>
        <p:spPr>
          <a:xfrm>
            <a:off x="304800" y="152400"/>
            <a:ext cx="8839200" cy="1401762"/>
          </a:xfrm>
          <a:prstGeom prst="rect">
            <a:avLst/>
          </a:prstGeom>
          <a:solidFill>
            <a:srgbClr val="FFFFFF">
              <a:alpha val="74902"/>
            </a:srgbClr>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noProof="0" dirty="0" smtClean="0">
                <a:ln>
                  <a:noFill/>
                </a:ln>
                <a:solidFill>
                  <a:schemeClr val="tx2">
                    <a:lumMod val="75000"/>
                  </a:schemeClr>
                </a:solidFill>
                <a:effectLst/>
                <a:uLnTx/>
                <a:uFillTx/>
                <a:latin typeface="Arial" pitchFamily="34" charset="0"/>
                <a:ea typeface="+mj-ea"/>
                <a:cs typeface="Arial" pitchFamily="34" charset="0"/>
              </a:rPr>
              <a:t>What You Do                            “</a:t>
            </a:r>
            <a:r>
              <a:rPr kumimoji="0" lang="en-US" sz="4000" b="1" i="1" u="none" strike="noStrike" kern="1200" cap="none" spc="0" normalizeH="0" noProof="0" dirty="0" smtClean="0">
                <a:ln>
                  <a:noFill/>
                </a:ln>
                <a:solidFill>
                  <a:schemeClr val="tx2">
                    <a:lumMod val="75000"/>
                  </a:schemeClr>
                </a:solidFill>
                <a:effectLst/>
                <a:uLnTx/>
                <a:uFillTx/>
                <a:latin typeface="Arial" pitchFamily="34" charset="0"/>
                <a:ea typeface="+mj-ea"/>
                <a:cs typeface="Arial" pitchFamily="34" charset="0"/>
              </a:rPr>
              <a:t>Blue Lightening Protocol” </a:t>
            </a:r>
          </a:p>
        </p:txBody>
      </p:sp>
    </p:spTree>
    <p:extLst>
      <p:ext uri="{BB962C8B-B14F-4D97-AF65-F5344CB8AC3E}">
        <p14:creationId xmlns:p14="http://schemas.microsoft.com/office/powerpoint/2010/main" val="10013718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768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MP900149065.JPG"/>
          <p:cNvPicPr>
            <a:picLocks noChangeAspect="1"/>
          </p:cNvPicPr>
          <p:nvPr/>
        </p:nvPicPr>
        <p:blipFill>
          <a:blip r:embed="rId3" cstate="email"/>
          <a:srcRect/>
          <a:stretch>
            <a:fillRect/>
          </a:stretch>
        </p:blipFill>
        <p:spPr>
          <a:xfrm>
            <a:off x="4784834" y="31532"/>
            <a:ext cx="4343400" cy="6792648"/>
          </a:xfrm>
          <a:prstGeom prst="rect">
            <a:avLst/>
          </a:prstGeom>
          <a:ln w="25400">
            <a:solidFill>
              <a:schemeClr val="tx1"/>
            </a:solidFill>
          </a:ln>
        </p:spPr>
      </p:pic>
      <p:sp>
        <p:nvSpPr>
          <p:cNvPr id="12" name="Title 11"/>
          <p:cNvSpPr>
            <a:spLocks noGrp="1"/>
          </p:cNvSpPr>
          <p:nvPr>
            <p:ph type="title"/>
          </p:nvPr>
        </p:nvSpPr>
        <p:spPr>
          <a:xfrm>
            <a:off x="228600" y="76200"/>
            <a:ext cx="4800600" cy="1905000"/>
          </a:xfrm>
        </p:spPr>
        <p:txBody>
          <a:bodyPr>
            <a:noAutofit/>
          </a:bodyPr>
          <a:lstStyle/>
          <a:p>
            <a:r>
              <a:rPr lang="en-US" sz="4000" b="1" dirty="0" smtClean="0">
                <a:latin typeface="Arial" pitchFamily="34" charset="0"/>
                <a:cs typeface="Arial" pitchFamily="34" charset="0"/>
              </a:rPr>
              <a:t>What Should You NOT DO?</a:t>
            </a:r>
            <a:endParaRPr lang="en-US" sz="4000" b="1" dirty="0">
              <a:latin typeface="Arial" pitchFamily="34" charset="0"/>
              <a:cs typeface="Arial" pitchFamily="34" charset="0"/>
            </a:endParaRPr>
          </a:p>
        </p:txBody>
      </p:sp>
      <p:sp>
        <p:nvSpPr>
          <p:cNvPr id="23" name="Content Placeholder 5"/>
          <p:cNvSpPr>
            <a:spLocks noGrp="1"/>
          </p:cNvSpPr>
          <p:nvPr>
            <p:ph sz="half" idx="2"/>
          </p:nvPr>
        </p:nvSpPr>
        <p:spPr>
          <a:xfrm>
            <a:off x="0" y="2057400"/>
            <a:ext cx="4572000" cy="4572000"/>
          </a:xfrm>
        </p:spPr>
        <p:txBody>
          <a:bodyPr anchor="t">
            <a:normAutofit/>
          </a:bodyPr>
          <a:lstStyle/>
          <a:p>
            <a:pPr marL="457200" lvl="0">
              <a:spcBef>
                <a:spcPts val="600"/>
              </a:spcBef>
              <a:spcAft>
                <a:spcPts val="600"/>
              </a:spcAft>
              <a:defRPr/>
            </a:pPr>
            <a:r>
              <a:rPr lang="en-US" dirty="0" smtClean="0"/>
              <a:t>Do </a:t>
            </a:r>
            <a:r>
              <a:rPr lang="en-US" b="1" dirty="0" smtClean="0"/>
              <a:t>NOT </a:t>
            </a:r>
            <a:r>
              <a:rPr lang="en-US" dirty="0" smtClean="0"/>
              <a:t>confront anyone you suspect of engaging in trafficking</a:t>
            </a:r>
          </a:p>
          <a:p>
            <a:pPr marL="457200" lvl="0">
              <a:spcBef>
                <a:spcPts val="600"/>
              </a:spcBef>
              <a:spcAft>
                <a:spcPts val="600"/>
              </a:spcAft>
              <a:defRPr/>
            </a:pPr>
            <a:r>
              <a:rPr lang="en-US" dirty="0" smtClean="0"/>
              <a:t>Do </a:t>
            </a:r>
            <a:r>
              <a:rPr lang="en-US" b="1" dirty="0" smtClean="0"/>
              <a:t>NOT</a:t>
            </a:r>
            <a:r>
              <a:rPr lang="en-US" dirty="0" smtClean="0"/>
              <a:t> try to rescue any possible victim</a:t>
            </a:r>
          </a:p>
          <a:p>
            <a:pPr marL="457200" lvl="0">
              <a:spcBef>
                <a:spcPts val="600"/>
              </a:spcBef>
              <a:spcAft>
                <a:spcPts val="600"/>
              </a:spcAft>
              <a:defRPr/>
            </a:pPr>
            <a:r>
              <a:rPr lang="en-US" dirty="0" smtClean="0"/>
              <a:t>Do </a:t>
            </a:r>
            <a:r>
              <a:rPr lang="en-US" b="1" dirty="0" smtClean="0"/>
              <a:t>NOT </a:t>
            </a:r>
            <a:r>
              <a:rPr lang="en-US" dirty="0" smtClean="0"/>
              <a:t>display any unusual concern or alarm</a:t>
            </a:r>
          </a:p>
          <a:p>
            <a:pPr marL="457200" lvl="0">
              <a:spcBef>
                <a:spcPts val="600"/>
              </a:spcBef>
              <a:spcAft>
                <a:spcPts val="600"/>
              </a:spcAft>
              <a:defRPr/>
            </a:pPr>
            <a:r>
              <a:rPr lang="en-US" dirty="0" smtClean="0"/>
              <a:t>Do </a:t>
            </a:r>
            <a:r>
              <a:rPr lang="en-US" b="1" dirty="0" smtClean="0"/>
              <a:t>NOT</a:t>
            </a:r>
            <a:r>
              <a:rPr lang="en-US" dirty="0" smtClean="0"/>
              <a:t> endanger yourself or others</a:t>
            </a:r>
          </a:p>
          <a:p>
            <a:pPr marL="457200" lvl="0">
              <a:spcBef>
                <a:spcPts val="0"/>
              </a:spcBef>
              <a:defRPr/>
            </a:pPr>
            <a:endParaRPr lang="en-US" dirty="0" smtClean="0">
              <a:solidFill>
                <a:schemeClr val="tx2">
                  <a:lumMod val="50000"/>
                </a:schemeClr>
              </a:solidFill>
            </a:endParaRPr>
          </a:p>
          <a:p>
            <a:pPr marL="457200" lvl="0"/>
            <a:endParaRPr lang="en-US" dirty="0" smtClean="0">
              <a:solidFill>
                <a:schemeClr val="tx2">
                  <a:lumMod val="50000"/>
                </a:schemeClr>
              </a:solidFill>
            </a:endParaRPr>
          </a:p>
        </p:txBody>
      </p:sp>
      <p:sp>
        <p:nvSpPr>
          <p:cNvPr id="8" name="Slide Number Placeholder 7"/>
          <p:cNvSpPr>
            <a:spLocks noGrp="1"/>
          </p:cNvSpPr>
          <p:nvPr>
            <p:ph type="sldNum" sz="quarter" idx="12"/>
          </p:nvPr>
        </p:nvSpPr>
        <p:spPr/>
        <p:txBody>
          <a:bodyPr/>
          <a:lstStyle/>
          <a:p>
            <a:fld id="{36DD9FB1-8287-4759-AAB4-D55C1C8559A0}" type="slidenum">
              <a:rPr lang="en-US" smtClean="0"/>
              <a:pPr/>
              <a:t>31</a:t>
            </a:fld>
            <a:endParaRPr lang="en-US" dirty="0"/>
          </a:p>
        </p:txBody>
      </p:sp>
      <p:sp>
        <p:nvSpPr>
          <p:cNvPr id="9"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Tree>
    <p:extLst>
      <p:ext uri="{BB962C8B-B14F-4D97-AF65-F5344CB8AC3E}">
        <p14:creationId xmlns:p14="http://schemas.microsoft.com/office/powerpoint/2010/main" val="27003892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60732" y="0"/>
            <a:ext cx="4069080" cy="6858000"/>
          </a:xfrm>
          <a:prstGeom prst="rect">
            <a:avLst/>
          </a:prstGeom>
          <a:solidFill>
            <a:srgbClr val="B0753A"/>
          </a:solidFill>
          <a:ln>
            <a:solidFill>
              <a:srgbClr val="B0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4183" y="6494797"/>
            <a:ext cx="4624023" cy="338554"/>
          </a:xfrm>
          <a:prstGeom prst="rect">
            <a:avLst/>
          </a:prstGeom>
          <a:noFill/>
        </p:spPr>
        <p:txBody>
          <a:bodyPr wrap="none" rtlCol="0">
            <a:spAutoFit/>
          </a:bodyPr>
          <a:lstStyle/>
          <a:p>
            <a:r>
              <a:rPr lang="en-US" sz="1600" dirty="0" smtClean="0">
                <a:solidFill>
                  <a:srgbClr val="EEECE1">
                    <a:lumMod val="90000"/>
                  </a:srgbClr>
                </a:solidFill>
              </a:rPr>
              <a:t>Photo by Kay </a:t>
            </a:r>
            <a:r>
              <a:rPr lang="en-US" sz="1600" dirty="0">
                <a:solidFill>
                  <a:srgbClr val="EEECE1">
                    <a:lumMod val="90000"/>
                  </a:srgbClr>
                </a:solidFill>
              </a:rPr>
              <a:t>Chernush for the U.S. State Department</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b="1071"/>
          <a:stretch>
            <a:fillRect/>
          </a:stretch>
        </p:blipFill>
        <p:spPr bwMode="auto">
          <a:xfrm>
            <a:off x="0" y="-1"/>
            <a:ext cx="5084478" cy="6868471"/>
          </a:xfrm>
          <a:prstGeom prst="rect">
            <a:avLst/>
          </a:prstGeom>
          <a:noFill/>
          <a:ln w="25400">
            <a:solidFill>
              <a:schemeClr val="tx1"/>
            </a:solidFill>
            <a:miter lim="800000"/>
            <a:headEnd/>
            <a:tailEnd/>
          </a:ln>
        </p:spPr>
      </p:pic>
      <p:sp>
        <p:nvSpPr>
          <p:cNvPr id="9" name="Rectangle 8"/>
          <p:cNvSpPr/>
          <p:nvPr/>
        </p:nvSpPr>
        <p:spPr>
          <a:xfrm>
            <a:off x="5105400" y="0"/>
            <a:ext cx="4038600" cy="7725191"/>
          </a:xfrm>
          <a:prstGeom prst="rect">
            <a:avLst/>
          </a:prstGeom>
        </p:spPr>
        <p:txBody>
          <a:bodyPr wrap="square">
            <a:spAutoFit/>
          </a:bodyPr>
          <a:lstStyle/>
          <a:p>
            <a:pPr algn="ctr">
              <a:spcBef>
                <a:spcPts val="600"/>
              </a:spcBef>
              <a:spcAft>
                <a:spcPts val="600"/>
              </a:spcAft>
            </a:pPr>
            <a:r>
              <a:rPr lang="en-US" sz="3200" dirty="0" smtClean="0"/>
              <a:t> </a:t>
            </a:r>
          </a:p>
          <a:p>
            <a:pPr algn="ctr">
              <a:spcBef>
                <a:spcPts val="600"/>
              </a:spcBef>
              <a:spcAft>
                <a:spcPts val="600"/>
              </a:spcAft>
            </a:pPr>
            <a:r>
              <a:rPr lang="en-US" sz="3200" dirty="0" smtClean="0"/>
              <a:t>On AA’s daily flight Moscow – Chicago, there were usually 4-5 teenage  girls that had been told they were coming to the U.S. to be models or work on TV.</a:t>
            </a:r>
          </a:p>
          <a:p>
            <a:pPr algn="ctr">
              <a:spcBef>
                <a:spcPts val="600"/>
              </a:spcBef>
              <a:spcAft>
                <a:spcPts val="600"/>
              </a:spcAft>
            </a:pPr>
            <a:r>
              <a:rPr lang="en-US" sz="3200" i="1" dirty="0"/>
              <a:t>The girls did not</a:t>
            </a:r>
          </a:p>
          <a:p>
            <a:pPr algn="ctr">
              <a:spcBef>
                <a:spcPts val="600"/>
              </a:spcBef>
              <a:spcAft>
                <a:spcPts val="600"/>
              </a:spcAft>
            </a:pPr>
            <a:r>
              <a:rPr lang="en-US" sz="3200" i="1" dirty="0"/>
              <a:t> speak English</a:t>
            </a:r>
            <a:endParaRPr lang="en-US" sz="3200" dirty="0"/>
          </a:p>
          <a:p>
            <a:pPr algn="ctr">
              <a:spcBef>
                <a:spcPts val="600"/>
              </a:spcBef>
              <a:spcAft>
                <a:spcPts val="600"/>
              </a:spcAft>
            </a:pPr>
            <a:r>
              <a:rPr lang="en-US" sz="2800" i="1" dirty="0" smtClean="0"/>
              <a:t>.  </a:t>
            </a:r>
          </a:p>
          <a:p>
            <a:pPr>
              <a:spcBef>
                <a:spcPts val="600"/>
              </a:spcBef>
              <a:spcAft>
                <a:spcPts val="600"/>
              </a:spcAft>
            </a:pPr>
            <a:endParaRPr lang="en-US" sz="2800" dirty="0"/>
          </a:p>
          <a:p>
            <a:pPr>
              <a:spcBef>
                <a:spcPts val="600"/>
              </a:spcBef>
              <a:spcAft>
                <a:spcPts val="600"/>
              </a:spcAft>
            </a:pPr>
            <a:endParaRPr lang="en-US" sz="2800" dirty="0" smtClean="0"/>
          </a:p>
        </p:txBody>
      </p:sp>
      <p:sp>
        <p:nvSpPr>
          <p:cNvPr id="8"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10" name="Slide Number Placeholder 7"/>
          <p:cNvSpPr>
            <a:spLocks noGrp="1"/>
          </p:cNvSpPr>
          <p:nvPr>
            <p:ph type="sldNum" sz="quarter" idx="12"/>
          </p:nvPr>
        </p:nvSpPr>
        <p:spPr>
          <a:xfrm>
            <a:off x="6553200" y="6356350"/>
            <a:ext cx="2133600" cy="365125"/>
          </a:xfrm>
        </p:spPr>
        <p:txBody>
          <a:bodyPr/>
          <a:lstStyle/>
          <a:p>
            <a:fld id="{36DD9FB1-8287-4759-AAB4-D55C1C8559A0}" type="slidenum">
              <a:rPr lang="en-US" smtClean="0"/>
              <a:pPr/>
              <a:t>32</a:t>
            </a:fld>
            <a:endParaRPr lang="en-US" dirty="0"/>
          </a:p>
        </p:txBody>
      </p:sp>
      <p:sp>
        <p:nvSpPr>
          <p:cNvPr id="11" name="TextBox 10"/>
          <p:cNvSpPr txBox="1"/>
          <p:nvPr/>
        </p:nvSpPr>
        <p:spPr>
          <a:xfrm>
            <a:off x="7883" y="6258910"/>
            <a:ext cx="1752600" cy="646331"/>
          </a:xfrm>
          <a:prstGeom prst="rect">
            <a:avLst/>
          </a:prstGeom>
          <a:noFill/>
        </p:spPr>
        <p:txBody>
          <a:bodyPr wrap="square" rtlCol="0">
            <a:spAutoFit/>
          </a:bodyPr>
          <a:lstStyle/>
          <a:p>
            <a:r>
              <a:rPr lang="en-US" sz="1200" dirty="0" smtClean="0">
                <a:solidFill>
                  <a:schemeClr val="bg1"/>
                </a:solidFill>
              </a:rPr>
              <a:t>Photo by Kay </a:t>
            </a:r>
            <a:r>
              <a:rPr lang="en-US" sz="1200" dirty="0">
                <a:solidFill>
                  <a:schemeClr val="bg1"/>
                </a:solidFill>
              </a:rPr>
              <a:t>Chernush </a:t>
            </a:r>
          </a:p>
          <a:p>
            <a:r>
              <a:rPr lang="en-US" sz="1200" dirty="0" smtClean="0">
                <a:solidFill>
                  <a:schemeClr val="bg1"/>
                </a:solidFill>
              </a:rPr>
              <a:t>for </a:t>
            </a:r>
            <a:r>
              <a:rPr lang="en-US" sz="1200" dirty="0">
                <a:solidFill>
                  <a:schemeClr val="bg1"/>
                </a:solidFill>
              </a:rPr>
              <a:t>the U.S. State Department</a:t>
            </a:r>
          </a:p>
        </p:txBody>
      </p:sp>
      <p:pic>
        <p:nvPicPr>
          <p:cNvPr id="12" name="Picture 11" descr="beautiful_women_640_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9" y="0"/>
            <a:ext cx="5127625" cy="6836833"/>
          </a:xfrm>
          <a:prstGeom prst="rect">
            <a:avLst/>
          </a:prstGeom>
        </p:spPr>
      </p:pic>
    </p:spTree>
    <p:extLst>
      <p:ext uri="{BB962C8B-B14F-4D97-AF65-F5344CB8AC3E}">
        <p14:creationId xmlns:p14="http://schemas.microsoft.com/office/powerpoint/2010/main" val="14160101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400" y="-29633"/>
            <a:ext cx="9118600" cy="6858000"/>
          </a:xfrm>
          <a:prstGeom prst="rect">
            <a:avLst/>
          </a:prstGeom>
          <a:solidFill>
            <a:srgbClr val="B0753A"/>
          </a:solidFill>
          <a:ln>
            <a:solidFill>
              <a:srgbClr val="B0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11" name="Rectangle 10"/>
          <p:cNvSpPr/>
          <p:nvPr/>
        </p:nvSpPr>
        <p:spPr>
          <a:xfrm>
            <a:off x="1143000" y="990600"/>
            <a:ext cx="7391400" cy="4555093"/>
          </a:xfrm>
          <a:prstGeom prst="rect">
            <a:avLst/>
          </a:prstGeom>
        </p:spPr>
        <p:txBody>
          <a:bodyPr wrap="square">
            <a:spAutoFit/>
          </a:bodyPr>
          <a:lstStyle/>
          <a:p>
            <a:pPr algn="ctr">
              <a:spcBef>
                <a:spcPts val="600"/>
              </a:spcBef>
              <a:spcAft>
                <a:spcPts val="600"/>
              </a:spcAft>
            </a:pPr>
            <a:r>
              <a:rPr lang="en-US" sz="3600" dirty="0" smtClean="0"/>
              <a:t>Travel </a:t>
            </a:r>
            <a:r>
              <a:rPr lang="en-US" sz="3600" dirty="0"/>
              <a:t>documents had been arranged and their itinerary stated they would have to ride a bus to New York City. </a:t>
            </a:r>
          </a:p>
          <a:p>
            <a:pPr algn="ctr">
              <a:spcBef>
                <a:spcPts val="600"/>
              </a:spcBef>
              <a:spcAft>
                <a:spcPts val="600"/>
              </a:spcAft>
            </a:pPr>
            <a:endParaRPr lang="en-US" sz="5400" dirty="0" smtClean="0"/>
          </a:p>
          <a:p>
            <a:pPr algn="ctr">
              <a:spcBef>
                <a:spcPts val="600"/>
              </a:spcBef>
              <a:spcAft>
                <a:spcPts val="600"/>
              </a:spcAft>
            </a:pPr>
            <a:r>
              <a:rPr lang="en-US" sz="5400" b="1" dirty="0" smtClean="0"/>
              <a:t>They were trafficked into the sex trade</a:t>
            </a:r>
            <a:r>
              <a:rPr lang="en-US" sz="4000" b="1" dirty="0" smtClean="0"/>
              <a:t>.</a:t>
            </a:r>
          </a:p>
        </p:txBody>
      </p:sp>
      <p:sp>
        <p:nvSpPr>
          <p:cNvPr id="12" name="Rectangle 11"/>
          <p:cNvSpPr/>
          <p:nvPr/>
        </p:nvSpPr>
        <p:spPr>
          <a:xfrm>
            <a:off x="5239407" y="522744"/>
            <a:ext cx="3492064" cy="523220"/>
          </a:xfrm>
          <a:prstGeom prst="rect">
            <a:avLst/>
          </a:prstGeom>
        </p:spPr>
        <p:txBody>
          <a:bodyPr wrap="square">
            <a:spAutoFit/>
          </a:bodyPr>
          <a:lstStyle/>
          <a:p>
            <a:pPr>
              <a:spcBef>
                <a:spcPts val="600"/>
              </a:spcBef>
              <a:spcAft>
                <a:spcPts val="600"/>
              </a:spcAft>
            </a:pPr>
            <a:r>
              <a:rPr lang="en-US" sz="2800" dirty="0" smtClean="0"/>
              <a:t>. </a:t>
            </a:r>
          </a:p>
        </p:txBody>
      </p:sp>
      <p:sp>
        <p:nvSpPr>
          <p:cNvPr id="9" name="Slide Number Placeholder 7"/>
          <p:cNvSpPr>
            <a:spLocks noGrp="1"/>
          </p:cNvSpPr>
          <p:nvPr>
            <p:ph type="sldNum" sz="quarter" idx="12"/>
          </p:nvPr>
        </p:nvSpPr>
        <p:spPr>
          <a:xfrm>
            <a:off x="6553200" y="6356350"/>
            <a:ext cx="2133600" cy="365125"/>
          </a:xfrm>
        </p:spPr>
        <p:txBody>
          <a:bodyPr/>
          <a:lstStyle/>
          <a:p>
            <a:fld id="{36DD9FB1-8287-4759-AAB4-D55C1C8559A0}" type="slidenum">
              <a:rPr lang="en-US" smtClean="0"/>
              <a:pPr/>
              <a:t>33</a:t>
            </a:fld>
            <a:endParaRPr lang="en-US" dirty="0"/>
          </a:p>
        </p:txBody>
      </p:sp>
      <p:sp>
        <p:nvSpPr>
          <p:cNvPr id="13" name="TextBox 12"/>
          <p:cNvSpPr txBox="1"/>
          <p:nvPr/>
        </p:nvSpPr>
        <p:spPr>
          <a:xfrm>
            <a:off x="7883" y="6258910"/>
            <a:ext cx="1752600" cy="646331"/>
          </a:xfrm>
          <a:prstGeom prst="rect">
            <a:avLst/>
          </a:prstGeom>
          <a:noFill/>
        </p:spPr>
        <p:txBody>
          <a:bodyPr wrap="square" rtlCol="0">
            <a:spAutoFit/>
          </a:bodyPr>
          <a:lstStyle/>
          <a:p>
            <a:r>
              <a:rPr lang="en-US" sz="1200" dirty="0" smtClean="0">
                <a:solidFill>
                  <a:schemeClr val="bg1"/>
                </a:solidFill>
              </a:rPr>
              <a:t>Photo by Kay </a:t>
            </a:r>
            <a:r>
              <a:rPr lang="en-US" sz="1200" dirty="0">
                <a:solidFill>
                  <a:schemeClr val="bg1"/>
                </a:solidFill>
              </a:rPr>
              <a:t>Chernush </a:t>
            </a:r>
          </a:p>
          <a:p>
            <a:r>
              <a:rPr lang="en-US" sz="1200" dirty="0" smtClean="0">
                <a:solidFill>
                  <a:schemeClr val="bg1"/>
                </a:solidFill>
              </a:rPr>
              <a:t>for </a:t>
            </a:r>
            <a:r>
              <a:rPr lang="en-US" sz="1200" dirty="0">
                <a:solidFill>
                  <a:schemeClr val="bg1"/>
                </a:solidFill>
              </a:rPr>
              <a:t>the U.S. State Department</a:t>
            </a:r>
          </a:p>
        </p:txBody>
      </p:sp>
      <p:sp>
        <p:nvSpPr>
          <p:cNvPr id="2" name="TextBox 1"/>
          <p:cNvSpPr txBox="1"/>
          <p:nvPr/>
        </p:nvSpPr>
        <p:spPr>
          <a:xfrm>
            <a:off x="5105400" y="990600"/>
            <a:ext cx="3733800" cy="584776"/>
          </a:xfrm>
          <a:prstGeom prst="rect">
            <a:avLst/>
          </a:prstGeom>
          <a:noFill/>
        </p:spPr>
        <p:txBody>
          <a:bodyPr wrap="square" rtlCol="0">
            <a:spAutoFit/>
          </a:bodyPr>
          <a:lstStyle/>
          <a:p>
            <a:r>
              <a:rPr lang="en-US" sz="3200" dirty="0" smtClean="0"/>
              <a:t>.  </a:t>
            </a:r>
            <a:endParaRPr lang="en-US" sz="3200" dirty="0"/>
          </a:p>
        </p:txBody>
      </p:sp>
    </p:spTree>
    <p:extLst>
      <p:ext uri="{BB962C8B-B14F-4D97-AF65-F5344CB8AC3E}">
        <p14:creationId xmlns:p14="http://schemas.microsoft.com/office/powerpoint/2010/main" val="40131653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60732" y="0"/>
            <a:ext cx="4069080" cy="6858000"/>
          </a:xfrm>
          <a:prstGeom prst="rect">
            <a:avLst/>
          </a:prstGeom>
          <a:solidFill>
            <a:srgbClr val="B0753A"/>
          </a:solidFill>
          <a:ln>
            <a:solidFill>
              <a:srgbClr val="B0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smtClean="0">
                <a:solidFill>
                  <a:schemeClr val="bg1"/>
                </a:solidFill>
                <a:latin typeface="Arial Narrow" pitchFamily="34" charset="0"/>
              </a:rPr>
              <a:t>© Airline Ambassadors International </a:t>
            </a:r>
            <a:endParaRPr lang="en-US" sz="1400" dirty="0">
              <a:solidFill>
                <a:schemeClr val="bg1"/>
              </a:solidFill>
              <a:latin typeface="Arial Narrow" pitchFamily="34" charset="0"/>
            </a:endParaRPr>
          </a:p>
        </p:txBody>
      </p:sp>
      <p:sp>
        <p:nvSpPr>
          <p:cNvPr id="12" name="Text Box 7"/>
          <p:cNvSpPr txBox="1">
            <a:spLocks noChangeArrowheads="1"/>
          </p:cNvSpPr>
          <p:nvPr/>
        </p:nvSpPr>
        <p:spPr bwMode="auto">
          <a:xfrm>
            <a:off x="5334000" y="228600"/>
            <a:ext cx="3470642" cy="6186310"/>
          </a:xfrm>
          <a:prstGeom prst="rect">
            <a:avLst/>
          </a:prstGeom>
          <a:noFill/>
          <a:ln w="9525">
            <a:noFill/>
            <a:miter lim="800000"/>
            <a:headEnd/>
            <a:tailEnd/>
          </a:ln>
        </p:spPr>
        <p:txBody>
          <a:bodyPr wrap="square">
            <a:spAutoFit/>
          </a:bodyPr>
          <a:lstStyle/>
          <a:p>
            <a:pPr algn="ctr" eaLnBrk="0" hangingPunct="0">
              <a:buFont typeface="Arial" pitchFamily="34" charset="0"/>
              <a:buNone/>
            </a:pPr>
            <a:r>
              <a:rPr lang="en-US" sz="3600" dirty="0" smtClean="0"/>
              <a:t>International  </a:t>
            </a:r>
            <a:r>
              <a:rPr lang="en-US" sz="3600" dirty="0"/>
              <a:t>Flight attendant Sandi </a:t>
            </a:r>
            <a:r>
              <a:rPr lang="en-US" sz="3600" dirty="0" err="1"/>
              <a:t>Fiorini</a:t>
            </a:r>
            <a:r>
              <a:rPr lang="en-US" sz="3600" dirty="0"/>
              <a:t> called the Trafficking Hotline </a:t>
            </a:r>
            <a:r>
              <a:rPr lang="en-US" sz="3600" dirty="0" smtClean="0"/>
              <a:t>and</a:t>
            </a:r>
          </a:p>
          <a:p>
            <a:pPr algn="ctr" eaLnBrk="0" hangingPunct="0">
              <a:buFont typeface="Arial" pitchFamily="34" charset="0"/>
              <a:buNone/>
            </a:pPr>
            <a:r>
              <a:rPr lang="en-US" sz="3600" dirty="0" smtClean="0"/>
              <a:t>an under-cover </a:t>
            </a:r>
          </a:p>
          <a:p>
            <a:pPr algn="ctr" eaLnBrk="0" hangingPunct="0">
              <a:buFont typeface="Arial" pitchFamily="34" charset="0"/>
              <a:buNone/>
            </a:pPr>
            <a:r>
              <a:rPr lang="en-US" sz="3600" dirty="0" smtClean="0"/>
              <a:t>Custom’s Agent </a:t>
            </a:r>
            <a:r>
              <a:rPr lang="en-US" sz="3600" dirty="0"/>
              <a:t>was assigned to monitor that flight</a:t>
            </a:r>
            <a:endParaRPr kumimoji="1" lang="en-US" sz="3600" b="1" i="1" dirty="0">
              <a:latin typeface="Lucida Grande" charset="0"/>
            </a:endParaRPr>
          </a:p>
        </p:txBody>
      </p:sp>
      <p:sp>
        <p:nvSpPr>
          <p:cNvPr id="9" name="Slide Number Placeholder 7"/>
          <p:cNvSpPr>
            <a:spLocks noGrp="1"/>
          </p:cNvSpPr>
          <p:nvPr>
            <p:ph type="sldNum" sz="quarter" idx="12"/>
          </p:nvPr>
        </p:nvSpPr>
        <p:spPr>
          <a:xfrm>
            <a:off x="6553200" y="6356350"/>
            <a:ext cx="2133600" cy="365125"/>
          </a:xfrm>
        </p:spPr>
        <p:txBody>
          <a:bodyPr/>
          <a:lstStyle/>
          <a:p>
            <a:fld id="{36DD9FB1-8287-4759-AAB4-D55C1C8559A0}" type="slidenum">
              <a:rPr lang="en-US" smtClean="0"/>
              <a:pPr/>
              <a:t>34</a:t>
            </a:fld>
            <a:endParaRPr lang="en-US" dirty="0"/>
          </a:p>
        </p:txBody>
      </p:sp>
      <p:sp>
        <p:nvSpPr>
          <p:cNvPr id="11" name="TextBox 10"/>
          <p:cNvSpPr txBox="1"/>
          <p:nvPr/>
        </p:nvSpPr>
        <p:spPr>
          <a:xfrm>
            <a:off x="7883" y="6258910"/>
            <a:ext cx="1752600" cy="646331"/>
          </a:xfrm>
          <a:prstGeom prst="rect">
            <a:avLst/>
          </a:prstGeom>
          <a:noFill/>
        </p:spPr>
        <p:txBody>
          <a:bodyPr wrap="square" rtlCol="0">
            <a:spAutoFit/>
          </a:bodyPr>
          <a:lstStyle/>
          <a:p>
            <a:r>
              <a:rPr lang="en-US" sz="1200" dirty="0" smtClean="0">
                <a:solidFill>
                  <a:schemeClr val="bg1"/>
                </a:solidFill>
              </a:rPr>
              <a:t>Photo by Kay </a:t>
            </a:r>
            <a:r>
              <a:rPr lang="en-US" sz="1200" dirty="0">
                <a:solidFill>
                  <a:schemeClr val="bg1"/>
                </a:solidFill>
              </a:rPr>
              <a:t>Chernush </a:t>
            </a:r>
          </a:p>
          <a:p>
            <a:r>
              <a:rPr lang="en-US" sz="1200" dirty="0" smtClean="0">
                <a:solidFill>
                  <a:schemeClr val="bg1"/>
                </a:solidFill>
              </a:rPr>
              <a:t>for </a:t>
            </a:r>
            <a:r>
              <a:rPr lang="en-US" sz="1200" dirty="0">
                <a:solidFill>
                  <a:schemeClr val="bg1"/>
                </a:solidFill>
              </a:rPr>
              <a:t>the U.S. State Department</a:t>
            </a:r>
          </a:p>
        </p:txBody>
      </p:sp>
      <p:pic>
        <p:nvPicPr>
          <p:cNvPr id="13" name="Picture 2"/>
          <p:cNvPicPr>
            <a:picLocks noChangeAspect="1" noChangeArrowheads="1"/>
          </p:cNvPicPr>
          <p:nvPr/>
        </p:nvPicPr>
        <p:blipFill>
          <a:blip r:embed="rId3" cstate="email"/>
          <a:srcRect/>
          <a:stretch>
            <a:fillRect/>
          </a:stretch>
        </p:blipFill>
        <p:spPr bwMode="auto">
          <a:xfrm>
            <a:off x="0" y="-191447"/>
            <a:ext cx="5029200" cy="11970499"/>
          </a:xfrm>
          <a:prstGeom prst="rect">
            <a:avLst/>
          </a:prstGeom>
          <a:noFill/>
          <a:ln w="9525">
            <a:noFill/>
            <a:miter lim="800000"/>
            <a:headEnd/>
            <a:tailEnd/>
          </a:ln>
        </p:spPr>
      </p:pic>
    </p:spTree>
    <p:extLst>
      <p:ext uri="{BB962C8B-B14F-4D97-AF65-F5344CB8AC3E}">
        <p14:creationId xmlns:p14="http://schemas.microsoft.com/office/powerpoint/2010/main" val="25089845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733800" y="0"/>
            <a:ext cx="5421313" cy="6858000"/>
          </a:xfrm>
          <a:prstGeom prst="rect">
            <a:avLst/>
          </a:prstGeom>
          <a:solidFill>
            <a:schemeClr val="accent1">
              <a:lumMod val="60000"/>
              <a:lumOff val="40000"/>
            </a:schemeClr>
          </a:solidFill>
          <a:ln>
            <a:miter lim="800000"/>
            <a:headEnd/>
            <a:tailEnd/>
          </a:ln>
        </p:spPr>
        <p:txBody>
          <a:bodyPr/>
          <a:lstStyle/>
          <a:p>
            <a:pPr fontAlgn="auto">
              <a:spcBef>
                <a:spcPts val="0"/>
              </a:spcBef>
              <a:spcAft>
                <a:spcPts val="0"/>
              </a:spcAft>
              <a:defRPr/>
            </a:pPr>
            <a:endParaRPr lang="en-US" sz="3600" b="1" dirty="0">
              <a:solidFill>
                <a:srgbClr val="002060"/>
              </a:solidFill>
              <a:latin typeface="+mn-lt"/>
            </a:endParaRPr>
          </a:p>
        </p:txBody>
      </p:sp>
      <p:sp>
        <p:nvSpPr>
          <p:cNvPr id="15363" name="Rectangle 1"/>
          <p:cNvSpPr>
            <a:spLocks noChangeArrowheads="1"/>
          </p:cNvSpPr>
          <p:nvPr/>
        </p:nvSpPr>
        <p:spPr bwMode="auto">
          <a:xfrm>
            <a:off x="304800" y="536575"/>
            <a:ext cx="5857694" cy="523220"/>
          </a:xfrm>
          <a:prstGeom prst="rect">
            <a:avLst/>
          </a:prstGeom>
          <a:solidFill>
            <a:schemeClr val="accent1">
              <a:lumMod val="40000"/>
              <a:lumOff val="60000"/>
            </a:schemeClr>
          </a:solidFill>
          <a:ln>
            <a:noFill/>
          </a:ln>
          <a:extLst/>
        </p:spPr>
        <p:txBody>
          <a:bodyPr wrap="none">
            <a:spAutoFit/>
          </a:bodyPr>
          <a:lstStyle/>
          <a:p>
            <a:pPr>
              <a:defRPr/>
            </a:pPr>
            <a:r>
              <a:rPr lang="en-US" sz="2800" b="1" dirty="0" smtClean="0">
                <a:solidFill>
                  <a:schemeClr val="tx2">
                    <a:lumMod val="75000"/>
                  </a:schemeClr>
                </a:solidFill>
                <a:latin typeface="Arial" pitchFamily="34" charset="0"/>
              </a:rPr>
              <a:t>Thank </a:t>
            </a:r>
            <a:r>
              <a:rPr lang="en-US" sz="2800" b="1" dirty="0">
                <a:solidFill>
                  <a:schemeClr val="tx2">
                    <a:lumMod val="75000"/>
                  </a:schemeClr>
                </a:solidFill>
                <a:latin typeface="Arial" pitchFamily="34" charset="0"/>
              </a:rPr>
              <a:t>you for </a:t>
            </a:r>
            <a:r>
              <a:rPr lang="en-US" sz="2800" b="1" dirty="0" smtClean="0">
                <a:solidFill>
                  <a:schemeClr val="tx2">
                    <a:lumMod val="75000"/>
                  </a:schemeClr>
                </a:solidFill>
                <a:latin typeface="Arial" pitchFamily="34" charset="0"/>
              </a:rPr>
              <a:t> support </a:t>
            </a:r>
            <a:r>
              <a:rPr lang="en-US" sz="2800" b="1" dirty="0">
                <a:solidFill>
                  <a:schemeClr val="tx2">
                    <a:lumMod val="75000"/>
                  </a:schemeClr>
                </a:solidFill>
                <a:latin typeface="Arial" pitchFamily="34" charset="0"/>
              </a:rPr>
              <a:t>of </a:t>
            </a:r>
            <a:r>
              <a:rPr lang="en-US" sz="2800" b="1" dirty="0" smtClean="0">
                <a:solidFill>
                  <a:schemeClr val="tx2">
                    <a:lumMod val="75000"/>
                  </a:schemeClr>
                </a:solidFill>
                <a:latin typeface="Arial" pitchFamily="34" charset="0"/>
              </a:rPr>
              <a:t>efforts </a:t>
            </a:r>
            <a:endParaRPr lang="en-US" sz="2800" b="1" dirty="0">
              <a:solidFill>
                <a:schemeClr val="tx2">
                  <a:lumMod val="75000"/>
                </a:schemeClr>
              </a:solidFill>
              <a:latin typeface="Arial" pitchFamily="34" charset="0"/>
            </a:endParaRPr>
          </a:p>
        </p:txBody>
      </p:sp>
      <p:pic>
        <p:nvPicPr>
          <p:cNvPr id="65539" name="Picture 6" descr="trafficking - solitude-loneliness.jpg"/>
          <p:cNvPicPr>
            <a:picLocks noChangeAspect="1"/>
          </p:cNvPicPr>
          <p:nvPr/>
        </p:nvPicPr>
        <p:blipFill>
          <a:blip r:embed="rId3" cstate="print">
            <a:extLst>
              <a:ext uri="{28A0092B-C50C-407E-A947-70E740481C1C}">
                <a14:useLocalDpi xmlns:a14="http://schemas.microsoft.com/office/drawing/2010/main" val="0"/>
              </a:ext>
            </a:extLst>
          </a:blip>
          <a:srcRect t="-1012" r="-12440" b="-4305"/>
          <a:stretch>
            <a:fillRect/>
          </a:stretch>
        </p:blipFill>
        <p:spPr bwMode="auto">
          <a:xfrm>
            <a:off x="0" y="1060450"/>
            <a:ext cx="644525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4"/>
          <p:cNvSpPr txBox="1">
            <a:spLocks noChangeArrowheads="1"/>
          </p:cNvSpPr>
          <p:nvPr/>
        </p:nvSpPr>
        <p:spPr bwMode="auto">
          <a:xfrm>
            <a:off x="669925" y="5753100"/>
            <a:ext cx="8024813" cy="646113"/>
          </a:xfrm>
          <a:prstGeom prst="rect">
            <a:avLst/>
          </a:prstGeom>
          <a:noFill/>
          <a:ln w="9525">
            <a:noFill/>
            <a:miter lim="800000"/>
            <a:headEnd/>
            <a:tailEnd/>
          </a:ln>
        </p:spPr>
        <p:txBody>
          <a:bodyPr>
            <a:spAutoFit/>
          </a:bodyPr>
          <a:lstStyle/>
          <a:p>
            <a:pPr fontAlgn="auto">
              <a:spcBef>
                <a:spcPts val="0"/>
              </a:spcBef>
              <a:spcAft>
                <a:spcPts val="0"/>
              </a:spcAft>
              <a:defRPr/>
            </a:pPr>
            <a:r>
              <a:rPr kumimoji="1" lang="en-US" sz="3600" dirty="0">
                <a:solidFill>
                  <a:schemeClr val="tx2">
                    <a:lumMod val="75000"/>
                  </a:schemeClr>
                </a:solidFill>
                <a:latin typeface="+mj-lt"/>
              </a:rPr>
              <a:t> </a:t>
            </a:r>
            <a:r>
              <a:rPr kumimoji="1" lang="en-US" sz="3600" b="1" u="sng" dirty="0">
                <a:solidFill>
                  <a:schemeClr val="tx2">
                    <a:lumMod val="75000"/>
                  </a:schemeClr>
                </a:solidFill>
                <a:latin typeface="+mj-lt"/>
              </a:rPr>
              <a:t>To fight human trafficking</a:t>
            </a:r>
          </a:p>
        </p:txBody>
      </p:sp>
      <p:pic>
        <p:nvPicPr>
          <p:cNvPr id="65541" name="Picture 8" descr="logo_ajustado_Airline_Ambassadors[1].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7900" y="2820988"/>
            <a:ext cx="28162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stretch>
            <a:fillRect/>
          </a:stretch>
        </p:blipFill>
        <p:spPr>
          <a:xfrm>
            <a:off x="0" y="0"/>
            <a:ext cx="9144000" cy="6858000"/>
          </a:xfrm>
          <a:prstGeom prst="rect">
            <a:avLst/>
          </a:prstGeom>
        </p:spPr>
      </p:pic>
      <p:sp>
        <p:nvSpPr>
          <p:cNvPr id="2" name="TextBox 1"/>
          <p:cNvSpPr txBox="1"/>
          <p:nvPr/>
        </p:nvSpPr>
        <p:spPr>
          <a:xfrm>
            <a:off x="-1672167" y="13758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631506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ChangeArrowheads="1"/>
          </p:cNvSpPr>
          <p:nvPr/>
        </p:nvSpPr>
        <p:spPr bwMode="auto">
          <a:xfrm>
            <a:off x="4916489" y="5728881"/>
            <a:ext cx="4227512" cy="400815"/>
          </a:xfrm>
          <a:prstGeom prst="rect">
            <a:avLst/>
          </a:prstGeom>
          <a:solidFill>
            <a:schemeClr val="accent4">
              <a:lumMod val="20000"/>
              <a:lumOff val="80000"/>
            </a:schemeClr>
          </a:solidFill>
          <a:ln w="9525">
            <a:solidFill>
              <a:schemeClr val="accent4">
                <a:lumMod val="40000"/>
                <a:lumOff val="60000"/>
              </a:schemeClr>
            </a:solidFill>
            <a:miter lim="800000"/>
            <a:headEnd/>
            <a:tailEnd/>
          </a:ln>
        </p:spPr>
        <p:txBody>
          <a:bodyPr wrap="square">
            <a:spAutoFit/>
          </a:bodyPr>
          <a:lstStyle/>
          <a:p>
            <a:pPr algn="ctr" defTabSz="914400">
              <a:lnSpc>
                <a:spcPts val="2600"/>
              </a:lnSpc>
              <a:spcBef>
                <a:spcPct val="20000"/>
              </a:spcBef>
            </a:pPr>
            <a:endParaRPr kumimoji="1" lang="en-US" sz="2000" b="1" dirty="0">
              <a:solidFill>
                <a:srgbClr val="5805FF"/>
              </a:solidFill>
              <a:latin typeface="Lucida Grande" charset="0"/>
            </a:endParaRPr>
          </a:p>
        </p:txBody>
      </p:sp>
      <p:sp>
        <p:nvSpPr>
          <p:cNvPr id="141316" name="Text Box 7"/>
          <p:cNvSpPr txBox="1">
            <a:spLocks noChangeArrowheads="1"/>
          </p:cNvSpPr>
          <p:nvPr/>
        </p:nvSpPr>
        <p:spPr bwMode="auto">
          <a:xfrm>
            <a:off x="6553200" y="2971800"/>
            <a:ext cx="630238" cy="228600"/>
          </a:xfrm>
          <a:prstGeom prst="rect">
            <a:avLst/>
          </a:prstGeom>
          <a:solidFill>
            <a:schemeClr val="accent4">
              <a:lumMod val="20000"/>
              <a:lumOff val="80000"/>
            </a:schemeClr>
          </a:solidFill>
          <a:ln w="9525">
            <a:solidFill>
              <a:schemeClr val="accent4">
                <a:lumMod val="40000"/>
                <a:lumOff val="60000"/>
              </a:schemeClr>
            </a:solidFill>
            <a:miter lim="800000"/>
            <a:headEnd/>
            <a:tailEnd/>
          </a:ln>
        </p:spPr>
        <p:txBody>
          <a:bodyPr>
            <a:spAutoFit/>
          </a:bodyPr>
          <a:lstStyle/>
          <a:p>
            <a:pPr defTabSz="914400">
              <a:spcBef>
                <a:spcPct val="50000"/>
              </a:spcBef>
            </a:pPr>
            <a:r>
              <a:rPr lang="en-US" sz="900"/>
              <a:t>.</a:t>
            </a:r>
          </a:p>
        </p:txBody>
      </p:sp>
      <p:sp>
        <p:nvSpPr>
          <p:cNvPr id="141318" name="Rectangle 3"/>
          <p:cNvSpPr txBox="1">
            <a:spLocks noChangeArrowheads="1"/>
          </p:cNvSpPr>
          <p:nvPr/>
        </p:nvSpPr>
        <p:spPr bwMode="auto">
          <a:xfrm>
            <a:off x="-228600" y="0"/>
            <a:ext cx="9372600" cy="7119265"/>
          </a:xfrm>
          <a:prstGeom prst="rect">
            <a:avLst/>
          </a:prstGeom>
          <a:solidFill>
            <a:schemeClr val="accent4">
              <a:lumMod val="20000"/>
              <a:lumOff val="80000"/>
            </a:schemeClr>
          </a:solidFill>
          <a:ln w="9525">
            <a:solidFill>
              <a:schemeClr val="accent4">
                <a:lumMod val="60000"/>
                <a:lumOff val="40000"/>
              </a:schemeClr>
            </a:solidFill>
            <a:miter lim="800000"/>
            <a:headEnd/>
            <a:tailEnd/>
          </a:ln>
        </p:spPr>
        <p:txBody>
          <a:bodyPr/>
          <a:lstStyle/>
          <a:p>
            <a:pPr marL="342900" indent="-342900" defTabSz="914400">
              <a:lnSpc>
                <a:spcPts val="2500"/>
              </a:lnSpc>
              <a:spcAft>
                <a:spcPts val="600"/>
              </a:spcAft>
              <a:buFontTx/>
              <a:buChar char="•"/>
            </a:pPr>
            <a:endParaRPr kumimoji="1" lang="en-US" sz="2400" dirty="0" smtClean="0">
              <a:solidFill>
                <a:srgbClr val="002060"/>
              </a:solidFill>
            </a:endParaRPr>
          </a:p>
        </p:txBody>
      </p:sp>
      <p:sp>
        <p:nvSpPr>
          <p:cNvPr id="141319" name="Rectangle 2"/>
          <p:cNvSpPr>
            <a:spLocks noChangeArrowheads="1"/>
          </p:cNvSpPr>
          <p:nvPr/>
        </p:nvSpPr>
        <p:spPr bwMode="auto">
          <a:xfrm>
            <a:off x="381000" y="5562600"/>
            <a:ext cx="8763000" cy="437171"/>
          </a:xfrm>
          <a:prstGeom prst="rect">
            <a:avLst/>
          </a:prstGeom>
          <a:solidFill>
            <a:schemeClr val="accent4">
              <a:lumMod val="20000"/>
              <a:lumOff val="80000"/>
            </a:schemeClr>
          </a:solidFill>
          <a:ln w="9525">
            <a:solidFill>
              <a:schemeClr val="accent4">
                <a:lumMod val="40000"/>
                <a:lumOff val="60000"/>
              </a:schemeClr>
            </a:solidFill>
            <a:miter lim="800000"/>
            <a:headEnd/>
            <a:tailEnd/>
          </a:ln>
        </p:spPr>
        <p:txBody>
          <a:bodyPr wrap="square">
            <a:spAutoFit/>
          </a:bodyPr>
          <a:lstStyle/>
          <a:p>
            <a:pPr marL="457200" indent="-457200" defTabSz="914400">
              <a:lnSpc>
                <a:spcPts val="2600"/>
              </a:lnSpc>
              <a:spcAft>
                <a:spcPts val="600"/>
              </a:spcAft>
              <a:buFont typeface="Arial" pitchFamily="34" charset="0"/>
              <a:buChar char="•"/>
            </a:pPr>
            <a:endParaRPr kumimoji="1" lang="en-US" sz="2800" dirty="0">
              <a:solidFill>
                <a:srgbClr val="002060"/>
              </a:solidFill>
            </a:endParaRPr>
          </a:p>
        </p:txBody>
      </p:sp>
      <p:sp>
        <p:nvSpPr>
          <p:cNvPr id="8" name="Title 1"/>
          <p:cNvSpPr>
            <a:spLocks noGrp="1"/>
          </p:cNvSpPr>
          <p:nvPr>
            <p:ph type="title"/>
          </p:nvPr>
        </p:nvSpPr>
        <p:spPr bwMode="auto">
          <a:xfrm>
            <a:off x="152400" y="369041"/>
            <a:ext cx="9155113" cy="698500"/>
          </a:xfrm>
          <a:solidFill>
            <a:srgbClr val="B889DB"/>
          </a:solidFill>
          <a:ln>
            <a:miter lim="800000"/>
            <a:headEnd/>
            <a:tailEnd/>
          </a:ln>
        </p:spPr>
        <p:txBody>
          <a:bodyPr vert="horz" wrap="square" lIns="91440" tIns="45720" rIns="91440" bIns="45720" numCol="1" anchor="t" anchorCtr="0" compatLnSpc="1">
            <a:prstTxWarp prst="textNoShape">
              <a:avLst/>
            </a:prstTxWarp>
            <a:noAutofit/>
          </a:bodyPr>
          <a:lstStyle/>
          <a:p>
            <a:pPr lvl="0"/>
            <a:r>
              <a:rPr lang="en-US" sz="3600" dirty="0">
                <a:solidFill>
                  <a:schemeClr val="tx2">
                    <a:lumMod val="75000"/>
                  </a:schemeClr>
                </a:solidFill>
              </a:rPr>
              <a:t>Members Escort Children in Need</a:t>
            </a:r>
            <a:br>
              <a:rPr lang="en-US" sz="3600" dirty="0">
                <a:solidFill>
                  <a:schemeClr val="tx2">
                    <a:lumMod val="75000"/>
                  </a:schemeClr>
                </a:solidFill>
              </a:rPr>
            </a:br>
            <a:endParaRPr lang="en-US" sz="3600" b="1" dirty="0" smtClean="0">
              <a:solidFill>
                <a:srgbClr val="002060"/>
              </a:solidFill>
            </a:endParaRPr>
          </a:p>
        </p:txBody>
      </p:sp>
      <p:sp>
        <p:nvSpPr>
          <p:cNvPr id="9" name="TextBox 8"/>
          <p:cNvSpPr txBox="1"/>
          <p:nvPr/>
        </p:nvSpPr>
        <p:spPr>
          <a:xfrm flipV="1">
            <a:off x="-2560319" y="936485"/>
            <a:ext cx="45719" cy="45719"/>
          </a:xfrm>
          <a:prstGeom prst="rect">
            <a:avLst/>
          </a:prstGeom>
          <a:solidFill>
            <a:srgbClr val="00B0F0"/>
          </a:solidFill>
        </p:spPr>
        <p:txBody>
          <a:bodyPr wrap="square" rtlCol="0">
            <a:spAutoFit/>
          </a:bodyPr>
          <a:lstStyle/>
          <a:p>
            <a:endParaRPr lang="en-US" sz="4000" dirty="0">
              <a:solidFill>
                <a:srgbClr val="C00000"/>
              </a:solidFill>
              <a:latin typeface="Impact" pitchFamily="34" charset="0"/>
              <a:cs typeface="Times New Roman" pitchFamily="18" charset="0"/>
            </a:endParaRPr>
          </a:p>
        </p:txBody>
      </p:sp>
      <p:pic>
        <p:nvPicPr>
          <p:cNvPr id="10" name="Picture 5" descr="IMG_03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33" y="1600200"/>
            <a:ext cx="487419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http://www.airlineamb.org/images/eupdate_nov_escortconference_2012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278" y="1447800"/>
            <a:ext cx="3536656" cy="401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311150" y="5580062"/>
            <a:ext cx="8223250" cy="1277938"/>
          </a:xfrm>
          <a:prstGeom prst="rect">
            <a:avLst/>
          </a:prstGeom>
          <a:noFill/>
          <a:ln w="9525">
            <a:noFill/>
            <a:miter lim="800000"/>
            <a:headEnd/>
            <a:tailEnd/>
          </a:ln>
        </p:spPr>
        <p:txBody>
          <a:bodyPr wrap="square">
            <a:noAutofit/>
          </a:bodyPr>
          <a:lstStyle/>
          <a:p>
            <a:pPr algn="ctr" defTabSz="914400">
              <a:spcBef>
                <a:spcPct val="50000"/>
              </a:spcBef>
            </a:pPr>
            <a:r>
              <a:rPr lang="en-US" sz="3200" b="1" dirty="0" smtClean="0">
                <a:solidFill>
                  <a:schemeClr val="tx2">
                    <a:lumMod val="75000"/>
                  </a:schemeClr>
                </a:solidFill>
                <a:latin typeface="+mj-lt"/>
              </a:rPr>
              <a:t>Over 3,000 children have been escorted for life changing medical care. </a:t>
            </a:r>
            <a:endParaRPr lang="en-US" sz="3200" b="1" dirty="0">
              <a:solidFill>
                <a:schemeClr val="tx2">
                  <a:lumMod val="75000"/>
                </a:schemeClr>
              </a:solidFill>
              <a:latin typeface="+mj-lt"/>
            </a:endParaRPr>
          </a:p>
        </p:txBody>
      </p:sp>
    </p:spTree>
    <p:extLst>
      <p:ext uri="{BB962C8B-B14F-4D97-AF65-F5344CB8AC3E}">
        <p14:creationId xmlns:p14="http://schemas.microsoft.com/office/powerpoint/2010/main" val="937095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733800" y="0"/>
            <a:ext cx="5421313" cy="6858000"/>
          </a:xfrm>
          <a:prstGeom prst="rect">
            <a:avLst/>
          </a:prstGeom>
          <a:solidFill>
            <a:schemeClr val="accent1">
              <a:lumMod val="60000"/>
              <a:lumOff val="40000"/>
            </a:schemeClr>
          </a:solidFill>
          <a:ln>
            <a:miter lim="800000"/>
            <a:headEnd/>
            <a:tailEnd/>
          </a:ln>
        </p:spPr>
        <p:txBody>
          <a:bodyPr/>
          <a:lstStyle/>
          <a:p>
            <a:pPr fontAlgn="auto">
              <a:spcBef>
                <a:spcPts val="0"/>
              </a:spcBef>
              <a:spcAft>
                <a:spcPts val="0"/>
              </a:spcAft>
              <a:defRPr/>
            </a:pPr>
            <a:endParaRPr lang="en-US" sz="3600" b="1" dirty="0">
              <a:solidFill>
                <a:srgbClr val="002060"/>
              </a:solidFill>
              <a:latin typeface="+mn-lt"/>
            </a:endParaRPr>
          </a:p>
        </p:txBody>
      </p:sp>
      <p:sp>
        <p:nvSpPr>
          <p:cNvPr id="15363" name="Rectangle 1"/>
          <p:cNvSpPr>
            <a:spLocks noChangeArrowheads="1"/>
          </p:cNvSpPr>
          <p:nvPr/>
        </p:nvSpPr>
        <p:spPr bwMode="auto">
          <a:xfrm>
            <a:off x="304800" y="536575"/>
            <a:ext cx="7152920" cy="954107"/>
          </a:xfrm>
          <a:prstGeom prst="rect">
            <a:avLst/>
          </a:prstGeom>
          <a:solidFill>
            <a:schemeClr val="accent1">
              <a:lumMod val="40000"/>
              <a:lumOff val="60000"/>
            </a:schemeClr>
          </a:solidFill>
          <a:ln>
            <a:noFill/>
          </a:ln>
          <a:extLst/>
        </p:spPr>
        <p:txBody>
          <a:bodyPr wrap="none">
            <a:spAutoFit/>
          </a:bodyPr>
          <a:lstStyle/>
          <a:p>
            <a:pPr>
              <a:defRPr/>
            </a:pPr>
            <a:r>
              <a:rPr lang="en-US" sz="2800" b="1" dirty="0">
                <a:solidFill>
                  <a:schemeClr val="tx2">
                    <a:lumMod val="75000"/>
                  </a:schemeClr>
                </a:solidFill>
                <a:latin typeface="Arial" pitchFamily="34" charset="0"/>
              </a:rPr>
              <a:t>  </a:t>
            </a:r>
            <a:r>
              <a:rPr lang="en-US" sz="2800" b="1" dirty="0" smtClean="0">
                <a:solidFill>
                  <a:schemeClr val="tx2">
                    <a:lumMod val="75000"/>
                  </a:schemeClr>
                </a:solidFill>
                <a:latin typeface="Arial" pitchFamily="34" charset="0"/>
              </a:rPr>
              <a:t>On Humanitarian missions each month </a:t>
            </a:r>
          </a:p>
          <a:p>
            <a:pPr>
              <a:defRPr/>
            </a:pPr>
            <a:r>
              <a:rPr lang="en-US" sz="2800" b="1" dirty="0" smtClean="0">
                <a:solidFill>
                  <a:schemeClr val="tx2">
                    <a:lumMod val="75000"/>
                  </a:schemeClr>
                </a:solidFill>
                <a:latin typeface="Arial" pitchFamily="34" charset="0"/>
              </a:rPr>
              <a:t>we see Children in Need</a:t>
            </a:r>
            <a:endParaRPr lang="en-US" sz="2800" b="1" dirty="0">
              <a:solidFill>
                <a:schemeClr val="tx2">
                  <a:lumMod val="75000"/>
                </a:schemeClr>
              </a:solidFill>
              <a:latin typeface="Arial" pitchFamily="34" charset="0"/>
            </a:endParaRPr>
          </a:p>
        </p:txBody>
      </p:sp>
      <p:sp>
        <p:nvSpPr>
          <p:cNvPr id="62469" name="TextBox 4"/>
          <p:cNvSpPr txBox="1">
            <a:spLocks noChangeArrowheads="1"/>
          </p:cNvSpPr>
          <p:nvPr/>
        </p:nvSpPr>
        <p:spPr bwMode="auto">
          <a:xfrm>
            <a:off x="669925" y="5753100"/>
            <a:ext cx="8024813" cy="646113"/>
          </a:xfrm>
          <a:prstGeom prst="rect">
            <a:avLst/>
          </a:prstGeom>
          <a:noFill/>
          <a:ln w="9525">
            <a:noFill/>
            <a:miter lim="800000"/>
            <a:headEnd/>
            <a:tailEnd/>
          </a:ln>
        </p:spPr>
        <p:txBody>
          <a:bodyPr>
            <a:spAutoFit/>
          </a:bodyPr>
          <a:lstStyle/>
          <a:p>
            <a:pPr fontAlgn="auto">
              <a:spcBef>
                <a:spcPts val="0"/>
              </a:spcBef>
              <a:spcAft>
                <a:spcPts val="0"/>
              </a:spcAft>
              <a:defRPr/>
            </a:pPr>
            <a:endParaRPr kumimoji="1" lang="en-US" sz="3600" b="1" u="sng" dirty="0">
              <a:solidFill>
                <a:schemeClr val="accent1">
                  <a:lumMod val="75000"/>
                </a:schemeClr>
              </a:solidFill>
              <a:latin typeface="+mj-lt"/>
            </a:endParaRPr>
          </a:p>
        </p:txBody>
      </p:sp>
      <p:sp>
        <p:nvSpPr>
          <p:cNvPr id="3" name="Rectangle 2"/>
          <p:cNvSpPr/>
          <p:nvPr/>
        </p:nvSpPr>
        <p:spPr>
          <a:xfrm>
            <a:off x="4419600" y="1676400"/>
            <a:ext cx="4419600" cy="1200328"/>
          </a:xfrm>
          <a:prstGeom prst="rect">
            <a:avLst/>
          </a:prstGeom>
        </p:spPr>
        <p:txBody>
          <a:bodyPr wrap="square">
            <a:spAutoFit/>
          </a:bodyPr>
          <a:lstStyle/>
          <a:p>
            <a:pPr marL="0" lvl="2">
              <a:defRPr/>
            </a:pPr>
            <a:r>
              <a:rPr lang="en-US" sz="2400" dirty="0" smtClean="0">
                <a:solidFill>
                  <a:schemeClr val="tx2">
                    <a:lumMod val="75000"/>
                  </a:schemeClr>
                </a:solidFill>
                <a:latin typeface="Lucida Grande"/>
              </a:rPr>
              <a:t>In 2009 Learned about issue of Human Trafficking and decided to get involved. </a:t>
            </a:r>
            <a:endParaRPr lang="en-US" sz="2400" dirty="0">
              <a:solidFill>
                <a:schemeClr val="tx2">
                  <a:lumMod val="75000"/>
                </a:schemeClr>
              </a:solidFill>
              <a:latin typeface="Lucida Grande"/>
            </a:endParaRPr>
          </a:p>
        </p:txBody>
      </p:sp>
      <p:pic>
        <p:nvPicPr>
          <p:cNvPr id="9" name="Content Placeholder 8" descr="DSCN0479.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4495800" y="3200400"/>
            <a:ext cx="3733800" cy="2801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38400"/>
            <a:ext cx="3464299" cy="2057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4953000"/>
            <a:ext cx="2807208" cy="1335024"/>
          </a:xfrm>
          <a:prstGeom prst="rect">
            <a:avLst/>
          </a:prstGeom>
        </p:spPr>
      </p:pic>
    </p:spTree>
    <p:extLst>
      <p:ext uri="{BB962C8B-B14F-4D97-AF65-F5344CB8AC3E}">
        <p14:creationId xmlns:p14="http://schemas.microsoft.com/office/powerpoint/2010/main" val="48503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4040188" cy="874713"/>
          </a:xfrm>
        </p:spPr>
        <p:txBody>
          <a:bodyPr/>
          <a:lstStyle/>
          <a:p>
            <a:pPr>
              <a:defRPr/>
            </a:pPr>
            <a:endParaRPr lang="en-US" b="1" dirty="0">
              <a:ea typeface="+mj-ea"/>
              <a:cs typeface="+mj-cs"/>
            </a:endParaRPr>
          </a:p>
        </p:txBody>
      </p:sp>
      <p:sp>
        <p:nvSpPr>
          <p:cNvPr id="23554"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a:latin typeface="Rockwell" charset="0"/>
              <a:ea typeface="ヒラギノ角ゴ Pro W3" charset="0"/>
            </a:endParaRPr>
          </a:p>
          <a:p>
            <a:endParaRPr lang="en-US">
              <a:latin typeface="Rockwell" charset="0"/>
              <a:ea typeface="ヒラギノ角ゴ Pro W3" charset="0"/>
            </a:endParaRPr>
          </a:p>
          <a:p>
            <a:endParaRPr lang="en-US">
              <a:latin typeface="Rockwell" charset="0"/>
              <a:ea typeface="ヒラギノ角ゴ Pro W3" charset="0"/>
            </a:endParaRPr>
          </a:p>
        </p:txBody>
      </p:sp>
      <p:sp>
        <p:nvSpPr>
          <p:cNvPr id="23555" name="Content Placeholder 3"/>
          <p:cNvSpPr>
            <a:spLocks noGrp="1"/>
          </p:cNvSpPr>
          <p:nvPr>
            <p:ph sz="half" idx="2"/>
          </p:nvPr>
        </p:nvSpPr>
        <p:spPr bwMode="auto">
          <a:xfrm>
            <a:off x="457200" y="2133600"/>
            <a:ext cx="404018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ckwell" charset="0"/>
              <a:ea typeface="ヒラギノ角ゴ Pro W3" charset="0"/>
            </a:endParaRPr>
          </a:p>
          <a:p>
            <a:pPr lvl="1"/>
            <a:endParaRPr lang="en-US">
              <a:latin typeface="Rockwell" charset="0"/>
              <a:ea typeface="ヒラギノ角ゴ Pro W3" charset="0"/>
            </a:endParaRPr>
          </a:p>
          <a:p>
            <a:endParaRPr lang="en-US">
              <a:latin typeface="Rockwell" charset="0"/>
              <a:ea typeface="ヒラギノ角ゴ Pro W3" charset="0"/>
            </a:endParaRPr>
          </a:p>
          <a:p>
            <a:endParaRPr lang="en-US">
              <a:latin typeface="Rockwell" charset="0"/>
              <a:ea typeface="ヒラギノ角ゴ Pro W3" charset="0"/>
            </a:endParaRPr>
          </a:p>
          <a:p>
            <a:pPr lvl="1"/>
            <a:endParaRPr lang="en-US">
              <a:latin typeface="Rockwell" charset="0"/>
              <a:ea typeface="ヒラギノ角ゴ Pro W3" charset="0"/>
            </a:endParaRPr>
          </a:p>
          <a:p>
            <a:pPr lvl="1"/>
            <a:endParaRPr lang="en-US">
              <a:latin typeface="Rockwell" charset="0"/>
              <a:ea typeface="ヒラギノ角ゴ Pro W3" charset="0"/>
            </a:endParaRPr>
          </a:p>
          <a:p>
            <a:pPr lvl="1"/>
            <a:endParaRPr lang="en-US">
              <a:latin typeface="Rockwell" charset="0"/>
              <a:ea typeface="ヒラギノ角ゴ Pro W3" charset="0"/>
            </a:endParaRPr>
          </a:p>
          <a:p>
            <a:pPr lvl="1"/>
            <a:endParaRPr lang="en-US">
              <a:latin typeface="Rockwell" charset="0"/>
              <a:ea typeface="ヒラギノ角ゴ Pro W3" charset="0"/>
            </a:endParaRPr>
          </a:p>
        </p:txBody>
      </p:sp>
      <p:sp>
        <p:nvSpPr>
          <p:cNvPr id="31749" name="Text Placeholder 4"/>
          <p:cNvSpPr>
            <a:spLocks noGrp="1"/>
          </p:cNvSpPr>
          <p:nvPr>
            <p:ph type="body" sz="quarter" idx="3"/>
          </p:nvPr>
        </p:nvSpPr>
        <p:spPr bwMode="auto">
          <a:xfrm>
            <a:off x="2330450" y="5916613"/>
            <a:ext cx="4041775" cy="639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buFont typeface="Arial" pitchFamily="34" charset="0"/>
              <a:buNone/>
              <a:defRPr/>
            </a:pPr>
            <a:r>
              <a:rPr lang="en-US" dirty="0" smtClean="0">
                <a:solidFill>
                  <a:schemeClr val="accent1">
                    <a:lumMod val="75000"/>
                  </a:schemeClr>
                </a:solidFill>
                <a:latin typeface="Rockwell" pitchFamily="18" charset="0"/>
              </a:rPr>
              <a:t>NO AIRLINE IS EXEMPT</a:t>
            </a:r>
          </a:p>
        </p:txBody>
      </p:sp>
      <p:pic>
        <p:nvPicPr>
          <p:cNvPr id="23557" name="Content Placeholder 2"/>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7335838" y="4721225"/>
            <a:ext cx="1365250" cy="1081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Date Placeholder 6"/>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E32EBE8-A042-9446-A208-FD31FD2BE58E}" type="datetime1">
              <a:rPr lang="en-US" sz="1200">
                <a:solidFill>
                  <a:srgbClr val="FFFFFF"/>
                </a:solidFill>
                <a:latin typeface="Rockwell" charset="0"/>
                <a:ea typeface="MS PGothic" charset="0"/>
                <a:cs typeface="MS PGothic" charset="0"/>
              </a:rPr>
              <a:pPr eaLnBrk="1" hangingPunct="1"/>
              <a:t>7/10/15</a:t>
            </a:fld>
            <a:endParaRPr lang="en-US" sz="1200">
              <a:solidFill>
                <a:srgbClr val="FFFFFF"/>
              </a:solidFill>
              <a:latin typeface="Rockwell" charset="0"/>
              <a:ea typeface="MS PGothic" charset="0"/>
              <a:cs typeface="MS PGothic" charset="0"/>
            </a:endParaRPr>
          </a:p>
        </p:txBody>
      </p:sp>
      <p:sp>
        <p:nvSpPr>
          <p:cNvPr id="23559" name="Rectangle 8"/>
          <p:cNvSpPr>
            <a:spLocks noChangeArrowheads="1"/>
          </p:cNvSpPr>
          <p:nvPr/>
        </p:nvSpPr>
        <p:spPr bwMode="auto">
          <a:xfrm>
            <a:off x="438150" y="4572000"/>
            <a:ext cx="24923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a:p>
            <a:endParaRPr lang="en-US"/>
          </a:p>
          <a:p>
            <a:endParaRPr lang="en-US"/>
          </a:p>
          <a:p>
            <a:endParaRPr lang="en-US"/>
          </a:p>
          <a:p>
            <a:endParaRPr lang="en-US"/>
          </a:p>
          <a:p>
            <a:r>
              <a:rPr lang="en-US"/>
              <a:t> </a:t>
            </a:r>
            <a:endParaRPr lang="en-US" sz="2400" b="1"/>
          </a:p>
        </p:txBody>
      </p:sp>
      <p:pic>
        <p:nvPicPr>
          <p:cNvPr id="23560" name="Picture 9" descr="dEB SIGM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30175"/>
            <a:ext cx="53340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1" descr="C:\Users\Airline Ambassadors\Desktop\Delta Log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5021263"/>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0" y="4845050"/>
            <a:ext cx="184785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922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1888" y="5022850"/>
            <a:ext cx="16541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 name="TextBox 1"/>
          <p:cNvSpPr txBox="1">
            <a:spLocks noChangeArrowheads="1"/>
          </p:cNvSpPr>
          <p:nvPr/>
        </p:nvSpPr>
        <p:spPr bwMode="auto">
          <a:xfrm>
            <a:off x="5373688" y="1185863"/>
            <a:ext cx="3770312" cy="2954337"/>
          </a:xfrm>
          <a:prstGeom prst="rect">
            <a:avLst/>
          </a:prstGeom>
          <a:solidFill>
            <a:srgbClr val="97ABA3"/>
          </a:solidFill>
          <a:ln>
            <a:noFill/>
          </a:ln>
        </p:spPr>
        <p:txBody>
          <a:bodyPr>
            <a:spAutoFit/>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128"/>
              </a:defRPr>
            </a:lvl9pPr>
          </a:lstStyle>
          <a:p>
            <a:pPr marL="0" lvl="2" indent="0" algn="ctr" defTabSz="914400" eaLnBrk="1" hangingPunct="1">
              <a:defRPr/>
            </a:pPr>
            <a:r>
              <a:rPr lang="en-US" dirty="0" smtClean="0">
                <a:solidFill>
                  <a:schemeClr val="tx2">
                    <a:lumMod val="75000"/>
                  </a:schemeClr>
                </a:solidFill>
                <a:latin typeface="Lucida Grande"/>
                <a:cs typeface="+mn-cs"/>
              </a:rPr>
              <a:t>AAI Dominican Republic Mission 10/09</a:t>
            </a:r>
          </a:p>
          <a:p>
            <a:pPr marL="0" lvl="2" indent="0" algn="ctr" defTabSz="914400" eaLnBrk="1" hangingPunct="1">
              <a:defRPr/>
            </a:pPr>
            <a:r>
              <a:rPr lang="en-US" sz="1800" b="1" dirty="0" smtClean="0">
                <a:solidFill>
                  <a:schemeClr val="tx2">
                    <a:lumMod val="75000"/>
                  </a:schemeClr>
                </a:solidFill>
                <a:latin typeface="Lucida Grande"/>
                <a:cs typeface="+mn-cs"/>
              </a:rPr>
              <a:t> </a:t>
            </a:r>
            <a:endParaRPr lang="en-US" dirty="0" smtClean="0">
              <a:solidFill>
                <a:schemeClr val="tx2">
                  <a:lumMod val="75000"/>
                </a:schemeClr>
              </a:solidFill>
              <a:latin typeface="Lucida Grande"/>
              <a:cs typeface="+mn-cs"/>
            </a:endParaRPr>
          </a:p>
          <a:p>
            <a:pPr algn="ctr" defTabSz="914400" eaLnBrk="1" hangingPunct="1">
              <a:defRPr/>
            </a:pPr>
            <a:r>
              <a:rPr kumimoji="1" lang="en-US" dirty="0" smtClean="0">
                <a:solidFill>
                  <a:schemeClr val="tx2">
                    <a:lumMod val="75000"/>
                  </a:schemeClr>
                </a:solidFill>
                <a:latin typeface="Lucida Grande"/>
                <a:cs typeface="+mn-cs"/>
              </a:rPr>
              <a:t>Our team correctly identified trafficking on every flight out!</a:t>
            </a:r>
          </a:p>
          <a:p>
            <a:pPr algn="ctr" defTabSz="914400" eaLnBrk="1" hangingPunct="1">
              <a:defRPr/>
            </a:pPr>
            <a:endParaRPr kumimoji="1" lang="en-US" dirty="0">
              <a:solidFill>
                <a:schemeClr val="accent1">
                  <a:lumMod val="75000"/>
                </a:schemeClr>
              </a:solidFill>
              <a:latin typeface="Lucida Grande"/>
              <a:cs typeface="+mn-cs"/>
            </a:endParaRPr>
          </a:p>
          <a:p>
            <a:pPr algn="ctr" defTabSz="914400" eaLnBrk="1" hangingPunct="1">
              <a:defRPr/>
            </a:pPr>
            <a:endParaRPr kumimoji="1" lang="en-US" dirty="0" smtClean="0">
              <a:solidFill>
                <a:schemeClr val="accent1">
                  <a:lumMod val="75000"/>
                </a:schemeClr>
              </a:solidFill>
              <a:latin typeface="Lucida Grande"/>
              <a:cs typeface="+mn-cs"/>
            </a:endParaRPr>
          </a:p>
        </p:txBody>
      </p:sp>
    </p:spTree>
    <p:extLst>
      <p:ext uri="{BB962C8B-B14F-4D97-AF65-F5344CB8AC3E}">
        <p14:creationId xmlns:p14="http://schemas.microsoft.com/office/powerpoint/2010/main" val="30145102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8" descr="m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990601"/>
            <a:ext cx="8207764"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m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6112" y="1138238"/>
            <a:ext cx="19939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9525"/>
            <a:ext cx="9144000" cy="1785104"/>
          </a:xfrm>
          <a:prstGeom prst="rect">
            <a:avLst/>
          </a:prstGeom>
        </p:spPr>
        <p:txBody>
          <a:bodyPr wrap="square">
            <a:spAutoFit/>
          </a:bodyPr>
          <a:lstStyle/>
          <a:p>
            <a:pPr>
              <a:spcBef>
                <a:spcPts val="600"/>
              </a:spcBef>
              <a:spcAft>
                <a:spcPts val="600"/>
              </a:spcAft>
              <a:defRPr/>
            </a:pPr>
            <a:r>
              <a:rPr lang="en-US" sz="3200" b="1" dirty="0">
                <a:solidFill>
                  <a:schemeClr val="tx2">
                    <a:lumMod val="75000"/>
                  </a:schemeClr>
                </a:solidFill>
              </a:rPr>
              <a:t>AAI </a:t>
            </a:r>
            <a:r>
              <a:rPr lang="en-US" sz="3200" b="1" dirty="0" smtClean="0">
                <a:solidFill>
                  <a:schemeClr val="tx2">
                    <a:lumMod val="75000"/>
                  </a:schemeClr>
                </a:solidFill>
              </a:rPr>
              <a:t>researched </a:t>
            </a:r>
            <a:r>
              <a:rPr lang="en-US" sz="3200" b="1" dirty="0">
                <a:solidFill>
                  <a:schemeClr val="tx2">
                    <a:lumMod val="75000"/>
                  </a:schemeClr>
                </a:solidFill>
              </a:rPr>
              <a:t>the </a:t>
            </a:r>
            <a:r>
              <a:rPr lang="en-US" sz="3200" b="1" dirty="0" smtClean="0">
                <a:solidFill>
                  <a:schemeClr val="tx2">
                    <a:lumMod val="75000"/>
                  </a:schemeClr>
                </a:solidFill>
              </a:rPr>
              <a:t>issue and learned                         human </a:t>
            </a:r>
            <a:r>
              <a:rPr lang="en-US" sz="3200" b="1" dirty="0">
                <a:solidFill>
                  <a:schemeClr val="tx2">
                    <a:lumMod val="75000"/>
                  </a:schemeClr>
                </a:solidFill>
              </a:rPr>
              <a:t>trafficking </a:t>
            </a:r>
            <a:r>
              <a:rPr lang="en-US" sz="3200" b="1" dirty="0" smtClean="0">
                <a:solidFill>
                  <a:schemeClr val="tx2">
                    <a:lumMod val="75000"/>
                  </a:schemeClr>
                </a:solidFill>
              </a:rPr>
              <a:t>occurring</a:t>
            </a:r>
            <a:r>
              <a:rPr lang="en-US" sz="3600" b="1" dirty="0" smtClean="0">
                <a:solidFill>
                  <a:schemeClr val="tx2">
                    <a:lumMod val="75000"/>
                  </a:schemeClr>
                </a:solidFill>
              </a:rPr>
              <a:t>:  All </a:t>
            </a:r>
            <a:r>
              <a:rPr lang="en-US" sz="3600" b="1" dirty="0">
                <a:solidFill>
                  <a:schemeClr val="tx2">
                    <a:lumMod val="75000"/>
                  </a:schemeClr>
                </a:solidFill>
              </a:rPr>
              <a:t>over the world</a:t>
            </a:r>
          </a:p>
          <a:p>
            <a:pPr>
              <a:spcBef>
                <a:spcPts val="600"/>
              </a:spcBef>
              <a:spcAft>
                <a:spcPts val="600"/>
              </a:spcAft>
              <a:defRPr/>
            </a:pPr>
            <a:endParaRPr lang="en-US" sz="3200" dirty="0">
              <a:solidFill>
                <a:schemeClr val="accent3">
                  <a:lumMod val="60000"/>
                  <a:lumOff val="40000"/>
                </a:schemeClr>
              </a:solidFill>
            </a:endParaRPr>
          </a:p>
        </p:txBody>
      </p:sp>
      <p:sp>
        <p:nvSpPr>
          <p:cNvPr id="11" name="TextBox 10"/>
          <p:cNvSpPr txBox="1"/>
          <p:nvPr/>
        </p:nvSpPr>
        <p:spPr>
          <a:xfrm>
            <a:off x="4800600" y="5859463"/>
            <a:ext cx="1981200" cy="460375"/>
          </a:xfrm>
          <a:prstGeom prst="rect">
            <a:avLst/>
          </a:prstGeom>
          <a:solidFill>
            <a:srgbClr val="860000"/>
          </a:solidFill>
          <a:ln>
            <a:solidFill>
              <a:schemeClr val="accent4">
                <a:lumMod val="75000"/>
              </a:schemeClr>
            </a:solidFill>
          </a:ln>
        </p:spPr>
        <p:txBody>
          <a:bodyPr>
            <a:spAutoFit/>
          </a:bodyPr>
          <a:lstStyle/>
          <a:p>
            <a:pPr algn="ctr">
              <a:defRPr/>
            </a:pPr>
            <a:r>
              <a:rPr lang="en-US" sz="2400" b="1" dirty="0"/>
              <a:t>Origins</a:t>
            </a:r>
          </a:p>
        </p:txBody>
      </p:sp>
      <p:sp>
        <p:nvSpPr>
          <p:cNvPr id="14" name="TextBox 13"/>
          <p:cNvSpPr txBox="1"/>
          <p:nvPr/>
        </p:nvSpPr>
        <p:spPr>
          <a:xfrm>
            <a:off x="6996112" y="5859463"/>
            <a:ext cx="1785937" cy="460375"/>
          </a:xfrm>
          <a:prstGeom prst="rect">
            <a:avLst/>
          </a:prstGeom>
          <a:solidFill>
            <a:srgbClr val="421C5E"/>
          </a:solidFill>
          <a:ln>
            <a:solidFill>
              <a:schemeClr val="accent2">
                <a:lumMod val="75000"/>
              </a:schemeClr>
            </a:solidFill>
          </a:ln>
        </p:spPr>
        <p:txBody>
          <a:bodyPr>
            <a:spAutoFit/>
          </a:bodyPr>
          <a:lstStyle/>
          <a:p>
            <a:pPr algn="ctr">
              <a:defRPr/>
            </a:pPr>
            <a:r>
              <a:rPr lang="en-US" sz="2400" b="1" dirty="0"/>
              <a:t>Both</a:t>
            </a:r>
          </a:p>
        </p:txBody>
      </p:sp>
      <p:sp>
        <p:nvSpPr>
          <p:cNvPr id="17" name="Content Placeholder 2"/>
          <p:cNvSpPr>
            <a:spLocks noGrp="1"/>
          </p:cNvSpPr>
          <p:nvPr>
            <p:ph sz="half" idx="1"/>
          </p:nvPr>
        </p:nvSpPr>
        <p:spPr>
          <a:xfrm>
            <a:off x="152400" y="3359151"/>
            <a:ext cx="2949575" cy="3276600"/>
          </a:xfrm>
        </p:spPr>
        <p:txBody>
          <a:bodyPr>
            <a:normAutofit/>
          </a:bodyPr>
          <a:lstStyle/>
          <a:p>
            <a:pPr marL="0" indent="0">
              <a:buFont typeface="Arial" pitchFamily="34" charset="0"/>
              <a:buNone/>
              <a:defRPr/>
            </a:pPr>
            <a:r>
              <a:rPr lang="en-US" sz="2000" b="1" dirty="0" smtClean="0">
                <a:solidFill>
                  <a:schemeClr val="tx2">
                    <a:lumMod val="75000"/>
                  </a:schemeClr>
                </a:solidFill>
                <a:latin typeface="Lucida Grande"/>
                <a:cs typeface="Lucida Grande"/>
              </a:rPr>
              <a:t>Affluent countries drive demand -  victims are trafficked from poorer to wealthier countries</a:t>
            </a:r>
            <a:r>
              <a:rPr lang="en-US" sz="2400" b="1" dirty="0" smtClean="0">
                <a:solidFill>
                  <a:schemeClr val="tx2">
                    <a:lumMod val="75000"/>
                  </a:schemeClr>
                </a:solidFill>
              </a:rPr>
              <a:t>.</a:t>
            </a:r>
          </a:p>
          <a:p>
            <a:pPr marL="0" indent="0">
              <a:buFont typeface="Arial" pitchFamily="34" charset="0"/>
              <a:buNone/>
              <a:defRPr/>
            </a:pPr>
            <a:endParaRPr lang="en-US" b="1" dirty="0" smtClean="0">
              <a:solidFill>
                <a:schemeClr val="accent1">
                  <a:lumMod val="50000"/>
                </a:schemeClr>
              </a:solidFill>
            </a:endParaRPr>
          </a:p>
        </p:txBody>
      </p:sp>
      <p:sp>
        <p:nvSpPr>
          <p:cNvPr id="22536" name="Slide Number Placeholder 1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Grande" charset="0"/>
                <a:ea typeface="ヒラギノ角ゴ Pro W3" charset="-128"/>
              </a:defRPr>
            </a:lvl1pPr>
            <a:lvl2pPr marL="742950" indent="-285750" eaLnBrk="0" hangingPunct="0">
              <a:defRPr>
                <a:solidFill>
                  <a:schemeClr val="tx1"/>
                </a:solidFill>
                <a:latin typeface="Lucida Grande" charset="0"/>
                <a:ea typeface="ヒラギノ角ゴ Pro W3" charset="-128"/>
              </a:defRPr>
            </a:lvl2pPr>
            <a:lvl3pPr marL="1143000" indent="-228600" eaLnBrk="0" hangingPunct="0">
              <a:defRPr>
                <a:solidFill>
                  <a:schemeClr val="tx1"/>
                </a:solidFill>
                <a:latin typeface="Lucida Grande" charset="0"/>
                <a:ea typeface="ヒラギノ角ゴ Pro W3" charset="-128"/>
              </a:defRPr>
            </a:lvl3pPr>
            <a:lvl4pPr marL="1600200" indent="-228600" eaLnBrk="0" hangingPunct="0">
              <a:defRPr>
                <a:solidFill>
                  <a:schemeClr val="tx1"/>
                </a:solidFill>
                <a:latin typeface="Lucida Grande" charset="0"/>
                <a:ea typeface="ヒラギノ角ゴ Pro W3" charset="-128"/>
              </a:defRPr>
            </a:lvl4pPr>
            <a:lvl5pPr marL="2057400" indent="-228600" eaLnBrk="0" hangingPunct="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pPr eaLnBrk="1" hangingPunct="1"/>
            <a:fld id="{56067692-8D53-40A3-882B-81FA39D85354}" type="slidenum">
              <a:rPr lang="en-US">
                <a:solidFill>
                  <a:srgbClr val="8C8686"/>
                </a:solidFill>
                <a:latin typeface="Calibri" pitchFamily="34" charset="0"/>
              </a:rPr>
              <a:pPr eaLnBrk="1" hangingPunct="1"/>
              <a:t>7</a:t>
            </a:fld>
            <a:endParaRPr lang="en-US">
              <a:solidFill>
                <a:srgbClr val="8C8686"/>
              </a:solidFill>
              <a:latin typeface="Calibri" pitchFamily="34" charset="0"/>
            </a:endParaRPr>
          </a:p>
        </p:txBody>
      </p:sp>
      <p:sp>
        <p:nvSpPr>
          <p:cNvPr id="18" name="TextBox 17"/>
          <p:cNvSpPr txBox="1"/>
          <p:nvPr/>
        </p:nvSpPr>
        <p:spPr>
          <a:xfrm>
            <a:off x="2324100" y="5846763"/>
            <a:ext cx="2209800" cy="460375"/>
          </a:xfrm>
          <a:prstGeom prst="rect">
            <a:avLst/>
          </a:prstGeom>
          <a:solidFill>
            <a:schemeClr val="bg1">
              <a:lumMod val="65000"/>
            </a:schemeClr>
          </a:solidFill>
          <a:ln>
            <a:solidFill>
              <a:schemeClr val="bg1">
                <a:lumMod val="65000"/>
              </a:schemeClr>
            </a:solidFill>
          </a:ln>
        </p:spPr>
        <p:txBody>
          <a:bodyPr>
            <a:spAutoFit/>
          </a:bodyPr>
          <a:lstStyle/>
          <a:p>
            <a:pPr algn="ctr">
              <a:defRPr/>
            </a:pPr>
            <a:r>
              <a:rPr lang="en-US" sz="2400" b="1" dirty="0"/>
              <a:t>Destinations</a:t>
            </a:r>
          </a:p>
        </p:txBody>
      </p:sp>
      <p:sp>
        <p:nvSpPr>
          <p:cNvPr id="22538" name="Text Box 6"/>
          <p:cNvSpPr txBox="1">
            <a:spLocks noChangeArrowheads="1"/>
          </p:cNvSpPr>
          <p:nvPr/>
        </p:nvSpPr>
        <p:spPr bwMode="auto">
          <a:xfrm rot="-5400000">
            <a:off x="7540625" y="5238750"/>
            <a:ext cx="289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Lucida Grande" charset="0"/>
                <a:ea typeface="ヒラギノ角ゴ Pro W3" charset="-128"/>
              </a:defRPr>
            </a:lvl1pPr>
            <a:lvl2pPr marL="742950" indent="-285750" eaLnBrk="0" hangingPunct="0">
              <a:defRPr>
                <a:solidFill>
                  <a:schemeClr val="tx1"/>
                </a:solidFill>
                <a:latin typeface="Lucida Grande" charset="0"/>
                <a:ea typeface="ヒラギノ角ゴ Pro W3" charset="-128"/>
              </a:defRPr>
            </a:lvl2pPr>
            <a:lvl3pPr marL="1143000" indent="-228600" eaLnBrk="0" hangingPunct="0">
              <a:defRPr>
                <a:solidFill>
                  <a:schemeClr val="tx1"/>
                </a:solidFill>
                <a:latin typeface="Lucida Grande" charset="0"/>
                <a:ea typeface="ヒラギノ角ゴ Pro W3" charset="-128"/>
              </a:defRPr>
            </a:lvl3pPr>
            <a:lvl4pPr marL="1600200" indent="-228600" eaLnBrk="0" hangingPunct="0">
              <a:defRPr>
                <a:solidFill>
                  <a:schemeClr val="tx1"/>
                </a:solidFill>
                <a:latin typeface="Lucida Grande" charset="0"/>
                <a:ea typeface="ヒラギノ角ゴ Pro W3" charset="-128"/>
              </a:defRPr>
            </a:lvl4pPr>
            <a:lvl5pPr marL="2057400" indent="-228600" eaLnBrk="0" hangingPunct="0">
              <a:defRPr>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Lucida Grande" charset="0"/>
                <a:ea typeface="ヒラギノ角ゴ Pro W3" charset="-128"/>
              </a:defRPr>
            </a:lvl9pPr>
          </a:lstStyle>
          <a:p>
            <a:pPr eaLnBrk="1" hangingPunct="1"/>
            <a:r>
              <a:rPr lang="en-US" sz="1400" i="1">
                <a:latin typeface="Arial Narrow" pitchFamily="34" charset="0"/>
                <a:cs typeface="Arial" pitchFamily="34" charset="0"/>
              </a:rPr>
              <a:t>Airline Ambassadors International </a:t>
            </a:r>
            <a:endParaRPr lang="en-US" sz="1400">
              <a:latin typeface="Arial Narrow" pitchFamily="34" charset="0"/>
              <a:cs typeface="Arial" pitchFamily="34" charset="0"/>
            </a:endParaRPr>
          </a:p>
        </p:txBody>
      </p:sp>
    </p:spTree>
    <p:extLst>
      <p:ext uri="{BB962C8B-B14F-4D97-AF65-F5344CB8AC3E}">
        <p14:creationId xmlns:p14="http://schemas.microsoft.com/office/powerpoint/2010/main" val="11238586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12700" y="25401"/>
            <a:ext cx="9144000" cy="6857999"/>
          </a:xfrm>
          <a:prstGeom prst="rect">
            <a:avLst/>
          </a:prstGeom>
          <a:solidFill>
            <a:schemeClr val="accent3">
              <a:lumMod val="40000"/>
              <a:lumOff val="60000"/>
            </a:schemeClr>
          </a:solidFill>
          <a:ln w="9525">
            <a:noFill/>
            <a:miter lim="800000"/>
            <a:headEnd/>
            <a:tailEnd/>
          </a:ln>
          <a:effectLst>
            <a:innerShdw blurRad="114300">
              <a:prstClr val="black"/>
            </a:innerShdw>
          </a:effectLst>
        </p:spPr>
        <p:txBody>
          <a:bodyPr wrap="square">
            <a:noAutofit/>
          </a:bodyPr>
          <a:lstStyle/>
          <a:p>
            <a:pPr marL="182880">
              <a:spcBef>
                <a:spcPts val="1200"/>
              </a:spcBef>
              <a:spcAft>
                <a:spcPts val="1200"/>
              </a:spcAft>
            </a:pPr>
            <a:endParaRPr lang="en-US" sz="1100" dirty="0" smtClean="0">
              <a:solidFill>
                <a:srgbClr val="002060"/>
              </a:solidFill>
              <a:latin typeface="Arial" pitchFamily="34" charset="0"/>
            </a:endParaRPr>
          </a:p>
          <a:p>
            <a:pPr algn="ctr"/>
            <a:r>
              <a:rPr lang="en-US" sz="3600" b="1" kern="0" dirty="0" smtClean="0">
                <a:latin typeface="Arial" pitchFamily="34" charset="0"/>
                <a:cs typeface="Arial" pitchFamily="34" charset="0"/>
              </a:rPr>
              <a:t>U. S. signed United Nations </a:t>
            </a:r>
          </a:p>
          <a:p>
            <a:pPr algn="ctr"/>
            <a:r>
              <a:rPr lang="en-US" sz="3600" b="1" kern="0" dirty="0" smtClean="0">
                <a:latin typeface="Arial" pitchFamily="34" charset="0"/>
                <a:cs typeface="Arial" pitchFamily="34" charset="0"/>
              </a:rPr>
              <a:t>Palermo Protocol in 2001  </a:t>
            </a:r>
          </a:p>
          <a:p>
            <a:pPr algn="ctr"/>
            <a:endParaRPr lang="en-US" sz="3200" b="1" u="sng" dirty="0">
              <a:latin typeface="Arial" pitchFamily="34" charset="0"/>
            </a:endParaRPr>
          </a:p>
          <a:p>
            <a:pPr algn="ctr"/>
            <a:r>
              <a:rPr lang="en-US" sz="3200" b="1" dirty="0" smtClean="0">
                <a:latin typeface="Arial Narrow" pitchFamily="34" charset="0"/>
              </a:rPr>
              <a:t>\</a:t>
            </a:r>
            <a:endParaRPr lang="en-US" sz="3200" dirty="0" smtClean="0">
              <a:latin typeface="Arial" pitchFamily="34" charset="0"/>
            </a:endParaRPr>
          </a:p>
          <a:p>
            <a:endParaRPr lang="en-US" sz="2800" b="1" dirty="0" smtClean="0">
              <a:solidFill>
                <a:srgbClr val="000058"/>
              </a:solidFill>
              <a:latin typeface="Arial" pitchFamily="34" charset="0"/>
            </a:endParaRPr>
          </a:p>
          <a:p>
            <a:pPr marL="182880">
              <a:spcBef>
                <a:spcPts val="1200"/>
              </a:spcBef>
              <a:spcAft>
                <a:spcPts val="1200"/>
              </a:spcAft>
            </a:pPr>
            <a:endParaRPr lang="en-US" sz="2800" dirty="0" smtClean="0">
              <a:solidFill>
                <a:srgbClr val="002060"/>
              </a:solidFill>
              <a:latin typeface="Arial" pitchFamily="34" charset="0"/>
            </a:endParaRPr>
          </a:p>
        </p:txBody>
      </p:sp>
      <p:sp>
        <p:nvSpPr>
          <p:cNvPr id="10" name="Slide Number Placeholder 9"/>
          <p:cNvSpPr>
            <a:spLocks noGrp="1"/>
          </p:cNvSpPr>
          <p:nvPr>
            <p:ph type="sldNum" sz="quarter" idx="12"/>
          </p:nvPr>
        </p:nvSpPr>
        <p:spPr/>
        <p:txBody>
          <a:bodyPr/>
          <a:lstStyle/>
          <a:p>
            <a:fld id="{36DD9FB1-8287-4759-AAB4-D55C1C8559A0}" type="slidenum">
              <a:rPr lang="en-US" smtClean="0"/>
              <a:pPr/>
              <a:t>8</a:t>
            </a:fld>
            <a:endParaRPr lang="en-US" dirty="0"/>
          </a:p>
        </p:txBody>
      </p:sp>
      <p:sp>
        <p:nvSpPr>
          <p:cNvPr id="11"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a:solidFill>
                  <a:schemeClr val="bg1"/>
                </a:solidFill>
                <a:latin typeface="Arial Narrow" pitchFamily="34" charset="0"/>
              </a:rPr>
              <a:t>© Airline Ambassadors International</a:t>
            </a:r>
            <a:endParaRPr lang="en-US" sz="1400" dirty="0">
              <a:solidFill>
                <a:schemeClr val="bg1"/>
              </a:solidFill>
              <a:latin typeface="Arial Narrow" pitchFamily="34" charset="0"/>
            </a:endParaRPr>
          </a:p>
        </p:txBody>
      </p:sp>
      <p:pic>
        <p:nvPicPr>
          <p:cNvPr id="7" name="Picture 2"/>
          <p:cNvPicPr>
            <a:picLocks noChangeAspect="1" noChangeArrowheads="1"/>
          </p:cNvPicPr>
          <p:nvPr/>
        </p:nvPicPr>
        <p:blipFill>
          <a:blip r:embed="rId3"/>
          <a:srcRect/>
          <a:stretch>
            <a:fillRect/>
          </a:stretch>
        </p:blipFill>
        <p:spPr bwMode="auto">
          <a:xfrm>
            <a:off x="304800" y="2133600"/>
            <a:ext cx="5098042" cy="3857826"/>
          </a:xfrm>
          <a:prstGeom prst="rect">
            <a:avLst/>
          </a:prstGeom>
          <a:noFill/>
          <a:ln w="9525">
            <a:noFill/>
            <a:miter lim="800000"/>
            <a:headEnd/>
            <a:tailEnd/>
          </a:ln>
        </p:spPr>
      </p:pic>
      <p:sp>
        <p:nvSpPr>
          <p:cNvPr id="4" name="Rectangle 3"/>
          <p:cNvSpPr/>
          <p:nvPr/>
        </p:nvSpPr>
        <p:spPr>
          <a:xfrm>
            <a:off x="5487890" y="2362200"/>
            <a:ext cx="3656110" cy="3847207"/>
          </a:xfrm>
          <a:prstGeom prst="rect">
            <a:avLst/>
          </a:prstGeom>
        </p:spPr>
        <p:txBody>
          <a:bodyPr wrap="square">
            <a:spAutoFit/>
          </a:bodyPr>
          <a:lstStyle/>
          <a:p>
            <a:pPr algn="ctr"/>
            <a:r>
              <a:rPr kumimoji="1" lang="en-US" altLang="ja-JP" sz="2800" b="1" dirty="0" smtClean="0">
                <a:latin typeface="Arial" pitchFamily="34" charset="0"/>
              </a:rPr>
              <a:t>“</a:t>
            </a:r>
            <a:r>
              <a:rPr kumimoji="1" lang="en-US" altLang="ja-JP" sz="2800" b="1" dirty="0">
                <a:latin typeface="Arial" pitchFamily="34" charset="0"/>
              </a:rPr>
              <a:t>prevent </a:t>
            </a:r>
            <a:r>
              <a:rPr kumimoji="1" lang="en-US" altLang="ja-JP" sz="2800" b="1" dirty="0" smtClean="0">
                <a:latin typeface="Arial" pitchFamily="34" charset="0"/>
              </a:rPr>
              <a:t>the means </a:t>
            </a:r>
            <a:r>
              <a:rPr kumimoji="1" lang="en-US" altLang="ja-JP" sz="2800" b="1" dirty="0">
                <a:latin typeface="Arial" pitchFamily="34" charset="0"/>
              </a:rPr>
              <a:t/>
            </a:r>
            <a:br>
              <a:rPr kumimoji="1" lang="en-US" altLang="ja-JP" sz="2800" b="1" dirty="0">
                <a:latin typeface="Arial" pitchFamily="34" charset="0"/>
              </a:rPr>
            </a:br>
            <a:r>
              <a:rPr kumimoji="1" lang="en-US" altLang="ja-JP" sz="2800" b="1" dirty="0">
                <a:latin typeface="Arial" pitchFamily="34" charset="0"/>
              </a:rPr>
              <a:t>of</a:t>
            </a:r>
            <a:r>
              <a:rPr kumimoji="1" lang="en-US" altLang="ja-JP" sz="2800" dirty="0">
                <a:latin typeface="Arial" pitchFamily="34" charset="0"/>
              </a:rPr>
              <a:t> </a:t>
            </a:r>
            <a:r>
              <a:rPr kumimoji="1" lang="en-US" sz="2800" b="1" dirty="0">
                <a:latin typeface="Arial" pitchFamily="34" charset="0"/>
              </a:rPr>
              <a:t>transport </a:t>
            </a:r>
            <a:r>
              <a:rPr kumimoji="1" lang="en-US" sz="2800" b="1" dirty="0" smtClean="0">
                <a:latin typeface="Arial" pitchFamily="34" charset="0"/>
              </a:rPr>
              <a:t>by</a:t>
            </a:r>
          </a:p>
          <a:p>
            <a:pPr algn="ctr"/>
            <a:r>
              <a:rPr kumimoji="1" lang="en-US" sz="2800" b="1" dirty="0" smtClean="0">
                <a:latin typeface="Arial" pitchFamily="34" charset="0"/>
              </a:rPr>
              <a:t> </a:t>
            </a:r>
            <a:r>
              <a:rPr kumimoji="1" lang="en-US" sz="2800" b="1" u="sng" dirty="0">
                <a:latin typeface="Arial" pitchFamily="34" charset="0"/>
              </a:rPr>
              <a:t>commercial carriers </a:t>
            </a:r>
            <a:r>
              <a:rPr kumimoji="1" lang="en-US" sz="2800" b="1" dirty="0">
                <a:latin typeface="Arial" pitchFamily="34" charset="0"/>
              </a:rPr>
              <a:t>from being used in </a:t>
            </a:r>
            <a:r>
              <a:rPr kumimoji="1" lang="en-US" sz="2800" b="1" dirty="0" smtClean="0">
                <a:latin typeface="Arial" pitchFamily="34" charset="0"/>
              </a:rPr>
              <a:t>commission </a:t>
            </a:r>
            <a:r>
              <a:rPr kumimoji="1" lang="en-US" sz="2800" b="1" dirty="0">
                <a:latin typeface="Arial" pitchFamily="34" charset="0"/>
              </a:rPr>
              <a:t>of </a:t>
            </a:r>
            <a:r>
              <a:rPr kumimoji="1" lang="en-US" sz="2800" b="1" dirty="0" smtClean="0">
                <a:latin typeface="Arial" pitchFamily="34" charset="0"/>
              </a:rPr>
              <a:t>(</a:t>
            </a:r>
            <a:r>
              <a:rPr kumimoji="1" lang="en-US" sz="2800" b="1" dirty="0">
                <a:latin typeface="Arial" pitchFamily="34" charset="0"/>
              </a:rPr>
              <a:t>trafficking) offenses</a:t>
            </a:r>
            <a:r>
              <a:rPr kumimoji="1" lang="en-US" sz="2400" b="1" dirty="0">
                <a:latin typeface="Arial" pitchFamily="34" charset="0"/>
              </a:rPr>
              <a:t>.</a:t>
            </a:r>
            <a:r>
              <a:rPr kumimoji="1" lang="ja-JP" altLang="en-US" sz="2400" b="1" dirty="0" smtClean="0">
                <a:latin typeface="Arial" pitchFamily="34" charset="0"/>
              </a:rPr>
              <a:t>”</a:t>
            </a:r>
            <a:endParaRPr kumimoji="1" lang="en-US" altLang="ja-JP" sz="2400" b="1" dirty="0" smtClean="0">
              <a:latin typeface="Arial" pitchFamily="34" charset="0"/>
            </a:endParaRPr>
          </a:p>
          <a:p>
            <a:pPr algn="ctr"/>
            <a:endParaRPr kumimoji="1" lang="en-US" sz="2400" b="1" dirty="0">
              <a:latin typeface="Arial" pitchFamily="34" charset="0"/>
            </a:endParaRPr>
          </a:p>
          <a:p>
            <a:pPr algn="ctr"/>
            <a:r>
              <a:rPr kumimoji="1" lang="en-US" sz="2400" b="1" dirty="0" smtClean="0">
                <a:latin typeface="Arial" pitchFamily="34" charset="0"/>
              </a:rPr>
              <a:t>(117 countries signed)</a:t>
            </a:r>
            <a:endParaRPr kumimoji="1" lang="en-US" sz="2400" b="1" dirty="0">
              <a:latin typeface="Arial" pitchFamily="34" charset="0"/>
            </a:endParaRPr>
          </a:p>
        </p:txBody>
      </p:sp>
    </p:spTree>
    <p:extLst>
      <p:ext uri="{BB962C8B-B14F-4D97-AF65-F5344CB8AC3E}">
        <p14:creationId xmlns:p14="http://schemas.microsoft.com/office/powerpoint/2010/main" val="1101959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12700" y="25401"/>
            <a:ext cx="9144000" cy="6857999"/>
          </a:xfrm>
          <a:prstGeom prst="rect">
            <a:avLst/>
          </a:prstGeom>
          <a:solidFill>
            <a:schemeClr val="accent3">
              <a:lumMod val="40000"/>
              <a:lumOff val="60000"/>
            </a:schemeClr>
          </a:solidFill>
          <a:ln w="9525">
            <a:noFill/>
            <a:miter lim="800000"/>
            <a:headEnd/>
            <a:tailEnd/>
          </a:ln>
          <a:effectLst>
            <a:innerShdw blurRad="114300">
              <a:prstClr val="black"/>
            </a:innerShdw>
          </a:effectLst>
        </p:spPr>
        <p:txBody>
          <a:bodyPr wrap="square">
            <a:noAutofit/>
          </a:bodyPr>
          <a:lstStyle/>
          <a:p>
            <a:pPr marL="182880">
              <a:spcBef>
                <a:spcPts val="1200"/>
              </a:spcBef>
              <a:spcAft>
                <a:spcPts val="1200"/>
              </a:spcAft>
            </a:pPr>
            <a:endParaRPr lang="en-US" sz="1100" dirty="0" smtClean="0">
              <a:solidFill>
                <a:srgbClr val="002060"/>
              </a:solidFill>
              <a:latin typeface="Arial" pitchFamily="34" charset="0"/>
            </a:endParaRPr>
          </a:p>
          <a:p>
            <a:pPr algn="ctr"/>
            <a:r>
              <a:rPr lang="en-US" sz="3200" b="1" kern="0" dirty="0" smtClean="0">
                <a:solidFill>
                  <a:srgbClr val="002060"/>
                </a:solidFill>
              </a:rPr>
              <a:t> </a:t>
            </a:r>
            <a:r>
              <a:rPr lang="en-US" sz="1100" b="1" kern="0" dirty="0" smtClean="0">
                <a:solidFill>
                  <a:srgbClr val="002060"/>
                </a:solidFill>
                <a:latin typeface="Arial" pitchFamily="34" charset="0"/>
                <a:cs typeface="Arial" pitchFamily="34" charset="0"/>
              </a:rPr>
              <a:t> </a:t>
            </a:r>
            <a:r>
              <a:rPr lang="en-US" sz="3600" b="1" kern="0" dirty="0" smtClean="0">
                <a:latin typeface="Arial" pitchFamily="34" charset="0"/>
                <a:cs typeface="Arial" pitchFamily="34" charset="0"/>
              </a:rPr>
              <a:t>When did the U.S. get involved?</a:t>
            </a:r>
            <a:endParaRPr lang="en-US" sz="3200" b="1" u="sng" dirty="0" smtClean="0">
              <a:latin typeface="Arial" pitchFamily="34" charset="0"/>
            </a:endParaRPr>
          </a:p>
          <a:p>
            <a:r>
              <a:rPr lang="en-US" sz="2800" b="1" dirty="0" smtClean="0"/>
              <a:t>                                  </a:t>
            </a:r>
            <a:r>
              <a:rPr lang="en-US" sz="3200" b="1" dirty="0" smtClean="0"/>
              <a:t>In  2000 Congressman Chris Smith </a:t>
            </a:r>
            <a:r>
              <a:rPr lang="en-US" sz="2800" b="1" dirty="0" smtClean="0"/>
              <a:t>                  				         authored</a:t>
            </a:r>
          </a:p>
          <a:p>
            <a:r>
              <a:rPr lang="en-US" sz="2800" b="1" dirty="0"/>
              <a:t>	</a:t>
            </a:r>
            <a:r>
              <a:rPr lang="en-US" sz="2800" b="1" dirty="0" smtClean="0"/>
              <a:t>		</a:t>
            </a:r>
            <a:r>
              <a:rPr lang="en-US" sz="3200" b="1" u="sng" dirty="0" smtClean="0"/>
              <a:t>Trafficking Victims </a:t>
            </a:r>
            <a:r>
              <a:rPr lang="en-US" sz="3200" b="1" dirty="0" smtClean="0"/>
              <a:t> </a:t>
            </a:r>
            <a:r>
              <a:rPr lang="en-US" sz="3200" b="1" u="sng" dirty="0" smtClean="0"/>
              <a:t>Protection Act </a:t>
            </a:r>
            <a:r>
              <a:rPr kumimoji="1" lang="en-US" sz="3200" b="1" dirty="0" smtClean="0">
                <a:latin typeface="Lucida Grande" charset="0"/>
              </a:rPr>
              <a:t> 							</a:t>
            </a:r>
            <a:endParaRPr kumimoji="1" lang="en-US" sz="3200" b="1" dirty="0">
              <a:latin typeface="Lucida Grande" charset="0"/>
            </a:endParaRPr>
          </a:p>
        </p:txBody>
      </p:sp>
      <p:sp>
        <p:nvSpPr>
          <p:cNvPr id="10" name="Slide Number Placeholder 9"/>
          <p:cNvSpPr>
            <a:spLocks noGrp="1"/>
          </p:cNvSpPr>
          <p:nvPr>
            <p:ph type="sldNum" sz="quarter" idx="12"/>
          </p:nvPr>
        </p:nvSpPr>
        <p:spPr/>
        <p:txBody>
          <a:bodyPr/>
          <a:lstStyle/>
          <a:p>
            <a:fld id="{36DD9FB1-8287-4759-AAB4-D55C1C8559A0}" type="slidenum">
              <a:rPr lang="en-US" smtClean="0"/>
              <a:pPr/>
              <a:t>9</a:t>
            </a:fld>
            <a:endParaRPr lang="en-US" dirty="0"/>
          </a:p>
        </p:txBody>
      </p:sp>
      <p:sp>
        <p:nvSpPr>
          <p:cNvPr id="11" name="Text Box 6"/>
          <p:cNvSpPr txBox="1">
            <a:spLocks noChangeArrowheads="1"/>
          </p:cNvSpPr>
          <p:nvPr/>
        </p:nvSpPr>
        <p:spPr bwMode="auto">
          <a:xfrm rot="16200000">
            <a:off x="7541016" y="5239251"/>
            <a:ext cx="2898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i="1" dirty="0">
                <a:solidFill>
                  <a:schemeClr val="bg1"/>
                </a:solidFill>
                <a:latin typeface="Arial Narrow" pitchFamily="34" charset="0"/>
              </a:rPr>
              <a:t>© Airline Ambassadors International</a:t>
            </a:r>
            <a:endParaRPr lang="en-US" sz="1400" dirty="0">
              <a:solidFill>
                <a:schemeClr val="bg1"/>
              </a:solidFill>
              <a:latin typeface="Arial Narrow" pitchFamily="34" charset="0"/>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371600"/>
            <a:ext cx="2358079" cy="5198442"/>
          </a:xfrm>
          <a:prstGeom prst="rect">
            <a:avLst/>
          </a:prstGeom>
          <a:noFill/>
          <a:ln w="9525">
            <a:noFill/>
            <a:miter lim="800000"/>
            <a:headEnd/>
            <a:tailEnd/>
          </a:ln>
        </p:spPr>
      </p:pic>
      <p:sp>
        <p:nvSpPr>
          <p:cNvPr id="2" name="TextBox 1"/>
          <p:cNvSpPr txBox="1"/>
          <p:nvPr/>
        </p:nvSpPr>
        <p:spPr>
          <a:xfrm>
            <a:off x="2959100" y="2133600"/>
            <a:ext cx="5483422" cy="5447645"/>
          </a:xfrm>
          <a:prstGeom prst="rect">
            <a:avLst/>
          </a:prstGeom>
          <a:noFill/>
        </p:spPr>
        <p:txBody>
          <a:bodyPr wrap="square" rtlCol="0">
            <a:spAutoFit/>
          </a:bodyPr>
          <a:lstStyle/>
          <a:p>
            <a:pPr marL="342900" indent="-342900">
              <a:buFont typeface="Arial"/>
              <a:buChar char="•"/>
            </a:pPr>
            <a:endParaRPr kumimoji="1" lang="en-US" sz="2800" b="1" dirty="0" smtClean="0">
              <a:latin typeface="Lucida Grande" charset="0"/>
            </a:endParaRPr>
          </a:p>
          <a:p>
            <a:pPr marL="342900" indent="-342900">
              <a:buFont typeface="Arial"/>
              <a:buChar char="•"/>
            </a:pPr>
            <a:r>
              <a:rPr kumimoji="1" lang="en-US" sz="2800" b="1" dirty="0" smtClean="0">
                <a:latin typeface="Lucida Grande" charset="0"/>
              </a:rPr>
              <a:t>Prevent</a:t>
            </a:r>
            <a:r>
              <a:rPr kumimoji="1" lang="en-US" sz="2800" dirty="0" smtClean="0">
                <a:latin typeface="Lucida Grande" charset="0"/>
              </a:rPr>
              <a:t> </a:t>
            </a:r>
            <a:r>
              <a:rPr kumimoji="1" lang="en-US" sz="2800" dirty="0">
                <a:latin typeface="Lucida Grande" charset="0"/>
              </a:rPr>
              <a:t>human trafficking</a:t>
            </a:r>
          </a:p>
          <a:p>
            <a:endParaRPr kumimoji="1" lang="en-US" sz="2400" dirty="0">
              <a:latin typeface="Lucida Grande" charset="0"/>
            </a:endParaRPr>
          </a:p>
          <a:p>
            <a:r>
              <a:rPr kumimoji="1" lang="en-US" sz="2800" dirty="0">
                <a:latin typeface="Lucida Grande" charset="0"/>
              </a:rPr>
              <a:t>• </a:t>
            </a:r>
            <a:r>
              <a:rPr kumimoji="1" lang="en-US" sz="2800" b="1" dirty="0">
                <a:latin typeface="Lucida Grande" charset="0"/>
              </a:rPr>
              <a:t>Protect </a:t>
            </a:r>
            <a:r>
              <a:rPr kumimoji="1" lang="en-US" sz="2800" dirty="0">
                <a:latin typeface="Lucida Grande" charset="0"/>
              </a:rPr>
              <a:t>victims and help </a:t>
            </a:r>
            <a:r>
              <a:rPr kumimoji="1" lang="en-US" sz="2800" dirty="0" smtClean="0">
                <a:latin typeface="Lucida Grande" charset="0"/>
              </a:rPr>
              <a:t>  	them rebuild </a:t>
            </a:r>
            <a:r>
              <a:rPr kumimoji="1" lang="en-US" sz="2800" dirty="0">
                <a:latin typeface="Lucida Grande" charset="0"/>
              </a:rPr>
              <a:t>their </a:t>
            </a:r>
            <a:r>
              <a:rPr kumimoji="1" lang="en-US" sz="2800" dirty="0" smtClean="0">
                <a:latin typeface="Lucida Grande" charset="0"/>
              </a:rPr>
              <a:t>lives.</a:t>
            </a:r>
          </a:p>
          <a:p>
            <a:endParaRPr kumimoji="1" lang="en-US" sz="2400" dirty="0">
              <a:latin typeface="Lucida Grande" charset="0"/>
            </a:endParaRPr>
          </a:p>
          <a:p>
            <a:r>
              <a:rPr kumimoji="1" lang="en-US" sz="2400" dirty="0">
                <a:latin typeface="Lucida Grande" charset="0"/>
              </a:rPr>
              <a:t>• </a:t>
            </a:r>
            <a:r>
              <a:rPr kumimoji="1" lang="en-US" sz="2800" b="1" dirty="0">
                <a:latin typeface="Lucida Grande" charset="0"/>
              </a:rPr>
              <a:t>Prosecute</a:t>
            </a:r>
            <a:r>
              <a:rPr kumimoji="1" lang="en-US" sz="2800" dirty="0">
                <a:latin typeface="Lucida Grande" charset="0"/>
              </a:rPr>
              <a:t> </a:t>
            </a:r>
            <a:r>
              <a:rPr kumimoji="1" lang="en-US" sz="2800" dirty="0" smtClean="0">
                <a:latin typeface="Lucida Grande" charset="0"/>
              </a:rPr>
              <a:t>traffickers</a:t>
            </a:r>
          </a:p>
          <a:p>
            <a:endParaRPr kumimoji="1" lang="en-US" sz="2800" dirty="0">
              <a:latin typeface="Lucida Grande" charset="0"/>
            </a:endParaRPr>
          </a:p>
          <a:p>
            <a:pPr marL="457200" indent="-457200">
              <a:buFont typeface="Arial"/>
              <a:buChar char="•"/>
            </a:pPr>
            <a:r>
              <a:rPr kumimoji="1" lang="en-US" sz="2800" b="1" dirty="0" smtClean="0">
                <a:latin typeface="Lucida Grande" charset="0"/>
              </a:rPr>
              <a:t>Partnerships</a:t>
            </a:r>
            <a:endParaRPr kumimoji="1" lang="en-US" sz="2800" dirty="0">
              <a:latin typeface="Lucida Grande" charset="0"/>
            </a:endParaRPr>
          </a:p>
          <a:p>
            <a:endParaRPr kumimoji="1" lang="en-US" sz="2800" dirty="0" smtClean="0">
              <a:latin typeface="Lucida Grande" charset="0"/>
            </a:endParaRPr>
          </a:p>
          <a:p>
            <a:endParaRPr kumimoji="1" lang="en-US" sz="2800" dirty="0" smtClean="0">
              <a:latin typeface="Lucida Grande" charset="0"/>
            </a:endParaRPr>
          </a:p>
          <a:p>
            <a:endParaRPr kumimoji="1" lang="en-US" sz="2400" dirty="0">
              <a:latin typeface="Lucida Grande" charset="0"/>
            </a:endParaRPr>
          </a:p>
          <a:p>
            <a:endParaRPr kumimoji="1" lang="en-US" sz="2400" dirty="0">
              <a:solidFill>
                <a:srgbClr val="002060"/>
              </a:solidFill>
              <a:latin typeface="Lucida Grande" charset="0"/>
            </a:endParaRPr>
          </a:p>
        </p:txBody>
      </p:sp>
      <p:pic>
        <p:nvPicPr>
          <p:cNvPr id="9" name="Picture 13" descr="congressional logo.bmp"/>
          <p:cNvPicPr>
            <a:picLocks noChangeAspect="1"/>
          </p:cNvPicPr>
          <p:nvPr/>
        </p:nvPicPr>
        <p:blipFill>
          <a:blip r:embed="rId4"/>
          <a:srcRect/>
          <a:stretch>
            <a:fillRect/>
          </a:stretch>
        </p:blipFill>
        <p:spPr bwMode="auto">
          <a:xfrm>
            <a:off x="6781800" y="4441491"/>
            <a:ext cx="2208311" cy="2353029"/>
          </a:xfrm>
          <a:prstGeom prst="rect">
            <a:avLst/>
          </a:prstGeom>
          <a:noFill/>
          <a:ln w="9525">
            <a:noFill/>
            <a:miter lim="800000"/>
            <a:headEnd/>
            <a:tailEnd/>
          </a:ln>
        </p:spPr>
      </p:pic>
    </p:spTree>
    <p:extLst>
      <p:ext uri="{BB962C8B-B14F-4D97-AF65-F5344CB8AC3E}">
        <p14:creationId xmlns:p14="http://schemas.microsoft.com/office/powerpoint/2010/main" val="882996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12010</TotalTime>
  <Words>1694</Words>
  <Application>Microsoft Macintosh PowerPoint</Application>
  <PresentationFormat>On-screen Show (4:3)</PresentationFormat>
  <Paragraphs>380</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Members Escort Children in Need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Don’t Victims Escape?</vt:lpstr>
      <vt:lpstr>Impact  on the Victim </vt:lpstr>
      <vt:lpstr>PowerPoint Presentation</vt:lpstr>
      <vt:lpstr>PowerPoint Presentation</vt:lpstr>
      <vt:lpstr>PowerPoint Presentation</vt:lpstr>
      <vt:lpstr>How to Spot Traffickers</vt:lpstr>
      <vt:lpstr>PowerPoint Presentation</vt:lpstr>
      <vt:lpstr>PowerPoint Presentation</vt:lpstr>
      <vt:lpstr>What Should You NOT DO?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Awareness Training</dc:title>
  <dc:subject>Human Trafficking</dc:subject>
  <dc:creator>Common Ground Learning Solutions</dc:creator>
  <cp:keywords>AAI, ITMI</cp:keywords>
  <cp:lastModifiedBy>nancy rivard</cp:lastModifiedBy>
  <cp:revision>1738</cp:revision>
  <cp:lastPrinted>2012-05-11T05:32:37Z</cp:lastPrinted>
  <dcterms:created xsi:type="dcterms:W3CDTF">2012-05-01T14:47:47Z</dcterms:created>
  <dcterms:modified xsi:type="dcterms:W3CDTF">2015-07-11T02:57:05Z</dcterms:modified>
</cp:coreProperties>
</file>